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9" r:id="rId4"/>
    <p:sldId id="260" r:id="rId5"/>
    <p:sldId id="270" r:id="rId6"/>
    <p:sldId id="269" r:id="rId7"/>
    <p:sldId id="262" r:id="rId8"/>
    <p:sldId id="268" r:id="rId9"/>
    <p:sldId id="271" r:id="rId10"/>
    <p:sldId id="266" r:id="rId11"/>
    <p:sldId id="267" r:id="rId12"/>
    <p:sldId id="265" r:id="rId13"/>
    <p:sldId id="263" r:id="rId14"/>
    <p:sldId id="264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336699"/>
    <a:srgbClr val="008080"/>
    <a:srgbClr val="0099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721" autoAdjust="0"/>
    <p:restoredTop sz="90929"/>
  </p:normalViewPr>
  <p:slideViewPr>
    <p:cSldViewPr>
      <p:cViewPr>
        <p:scale>
          <a:sx n="81" d="100"/>
          <a:sy n="81" d="100"/>
        </p:scale>
        <p:origin x="-822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NULL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3BA5AEDC-064A-47BD-AC9C-72927C0CBA29}" type="datetime1">
              <a:rPr lang="en-US" altLang="en-US"/>
              <a:pPr>
                <a:defRPr/>
              </a:pPr>
              <a:t>11/14/2015</a:t>
            </a:fld>
            <a:endParaRPr lang="en-US" alt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r>
              <a:rPr lang="en-US" alt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452D1B57-CF60-4C22-A804-195B30DB92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119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6627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0D913135-1FC6-461A-A927-AB225AF91DB2}" type="datetime1">
              <a:rPr lang="en-US" altLang="en-US"/>
              <a:pPr>
                <a:defRPr/>
              </a:pPr>
              <a:t>11/14/2015</a:t>
            </a:fld>
            <a:endParaRPr lang="en-US" alt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smtClean="0"/>
            </a:lvl1pPr>
          </a:lstStyle>
          <a:p>
            <a:pPr>
              <a:defRPr/>
            </a:pPr>
            <a:fld id="{90934DD2-9AFE-4BD6-B7EF-93D2B8B5D5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29641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170481C-7719-4F45-BA1B-846261C6E0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858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54A46-9039-42F3-8C1A-EEA5791962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4549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5E5F3-B0B8-44B7-9681-9F4A9EADF6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500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EC00D-576A-4D54-A0C2-182BE8D2A1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52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A4DE7-2B0C-44C8-8863-55888C54FB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889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EAC51-CB46-4321-B617-08FB34B067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126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C0AED-F7C1-47B4-8282-1539E4A7F5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041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DC75A-36C6-4E5E-A9D4-C3D908CAA3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583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4BCD6-A355-4A22-B2E5-8216E8D30E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7554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A0C29-2DEF-4B9D-A8D5-530D7F9BF7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0908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130CB-1516-4E68-9276-48C0F1550F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575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5856B-35E3-4EF7-885D-76828C388B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9086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A31E1D64-69FF-4BE1-AF9E-046AD9D330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z="5400" smtClean="0"/>
          </a:p>
          <a:p>
            <a:endParaRPr lang="en-US" altLang="en-US" sz="5400" smtClean="0"/>
          </a:p>
        </p:txBody>
      </p:sp>
      <p:sp>
        <p:nvSpPr>
          <p:cNvPr id="3075" name="WordArt 10"/>
          <p:cNvSpPr>
            <a:spLocks noChangeArrowheads="1" noChangeShapeType="1" noTextEdit="1"/>
          </p:cNvSpPr>
          <p:nvPr/>
        </p:nvSpPr>
        <p:spPr bwMode="auto">
          <a:xfrm>
            <a:off x="2971800" y="304800"/>
            <a:ext cx="3867150" cy="1914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Study Tips For A</a:t>
            </a:r>
          </a:p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Great Education</a:t>
            </a:r>
          </a:p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In Math</a:t>
            </a:r>
          </a:p>
        </p:txBody>
      </p:sp>
      <p:pic>
        <p:nvPicPr>
          <p:cNvPr id="3076" name="Picture 19" descr="C:\power point\bugs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895600"/>
            <a:ext cx="401002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3200" y="1524000"/>
            <a:ext cx="6096000" cy="4419600"/>
          </a:xfrm>
        </p:spPr>
        <p:txBody>
          <a:bodyPr/>
          <a:lstStyle/>
          <a:p>
            <a:r>
              <a:rPr lang="en-US" altLang="en-US" sz="3200" smtClean="0">
                <a:latin typeface="Comic Sans MS" pitchFamily="66" charset="0"/>
              </a:rPr>
              <a:t>Learning to work together in a group is an important skill.</a:t>
            </a:r>
          </a:p>
          <a:p>
            <a:r>
              <a:rPr lang="en-US" altLang="en-US" sz="3200" smtClean="0">
                <a:latin typeface="Comic Sans MS" pitchFamily="66" charset="0"/>
              </a:rPr>
              <a:t>Whether the project is with school, community, or family, the group that is able to work together will have good results.</a:t>
            </a:r>
          </a:p>
          <a:p>
            <a:r>
              <a:rPr lang="en-US" altLang="en-US" sz="3200" smtClean="0">
                <a:latin typeface="Comic Sans MS" pitchFamily="66" charset="0"/>
              </a:rPr>
              <a:t>To make a group more effective, practice these good work habits.</a:t>
            </a:r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3124200" y="0"/>
            <a:ext cx="4295775" cy="1276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Working Together </a:t>
            </a:r>
          </a:p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Find A Math Buddy</a:t>
            </a:r>
          </a:p>
        </p:txBody>
      </p:sp>
      <p:graphicFrame>
        <p:nvGraphicFramePr>
          <p:cNvPr id="12292" name="Rectangle 5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Clip" r:id="rId4" imgW="0" imgH="0" progId="MS_ClipArt_Gallery.2">
                  <p:embed/>
                </p:oleObj>
              </mc:Choice>
              <mc:Fallback>
                <p:oleObj name="Clip" r:id="rId4" imgW="0" imgH="0" progId="MS_ClipArt_Gallery.2">
                  <p:embed/>
                  <p:pic>
                    <p:nvPicPr>
                      <p:cNvPr id="0" name="Rectangle 5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Rectangle 6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Clip" r:id="rId5" imgW="0" imgH="0" progId="MS_ClipArt_Gallery.2">
                  <p:embed/>
                </p:oleObj>
              </mc:Choice>
              <mc:Fallback>
                <p:oleObj name="Clip" r:id="rId5" imgW="0" imgH="0" progId="MS_ClipArt_Gallery.2">
                  <p:embed/>
                  <p:pic>
                    <p:nvPicPr>
                      <p:cNvPr id="0" name="Rectangle 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Rectangle 7"/>
          <p:cNvGraphicFramePr>
            <a:graphicFrameLocks/>
          </p:cNvGraphicFramePr>
          <p:nvPr/>
        </p:nvGraphicFramePr>
        <p:xfrm>
          <a:off x="1524000" y="1905000"/>
          <a:ext cx="6096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Clip" r:id="rId6" imgW="0" imgH="0" progId="MS_ClipArt_Gallery.2">
                  <p:embed/>
                </p:oleObj>
              </mc:Choice>
              <mc:Fallback>
                <p:oleObj name="Clip" r:id="rId6" imgW="0" imgH="0" progId="MS_ClipArt_Gallery.2">
                  <p:embed/>
                  <p:pic>
                    <p:nvPicPr>
                      <p:cNvPr id="0" name="Rectangle 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905000"/>
                        <a:ext cx="6096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8"/>
          <p:cNvGraphicFramePr>
            <a:graphicFrameLocks noChangeAspect="1"/>
          </p:cNvGraphicFramePr>
          <p:nvPr/>
        </p:nvGraphicFramePr>
        <p:xfrm>
          <a:off x="533400" y="4800600"/>
          <a:ext cx="171450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Clip" r:id="rId7" imgW="1713905" imgH="1401174" progId="MS_ClipArt_Gallery.2">
                  <p:embed/>
                </p:oleObj>
              </mc:Choice>
              <mc:Fallback>
                <p:oleObj name="Clip" r:id="rId7" imgW="1713905" imgH="1401174" progId="MS_ClipArt_Gallery.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800600"/>
                        <a:ext cx="1714500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ustas-thou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Cooperation - </a:t>
            </a:r>
            <a:r>
              <a:rPr lang="en-US" altLang="en-US" sz="3200" smtClean="0">
                <a:latin typeface="Comic Sans MS" pitchFamily="66" charset="0"/>
              </a:rPr>
              <a:t>The only way a group can cooperate and work together successfully is to use common courtesy and share a common goal.</a:t>
            </a:r>
          </a:p>
          <a:p>
            <a:r>
              <a:rPr lang="en-US" altLang="en-US" sz="3200" smtClean="0">
                <a:latin typeface="Comic Sans MS" pitchFamily="66" charset="0"/>
              </a:rPr>
              <a:t>Everyone in the group should take part in the project and no one should be left out.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13315" name="WordArt 4"/>
          <p:cNvSpPr>
            <a:spLocks noChangeArrowheads="1" noChangeShapeType="1" noTextEdit="1"/>
          </p:cNvSpPr>
          <p:nvPr/>
        </p:nvSpPr>
        <p:spPr bwMode="auto">
          <a:xfrm>
            <a:off x="3429000" y="457200"/>
            <a:ext cx="40767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Good Work Habits</a:t>
            </a: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0" y="3905250"/>
          <a:ext cx="2605088" cy="264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Clip" r:id="rId4" imgW="2907079" imgH="2951018" progId="MS_ClipArt_Gallery.2">
                  <p:embed/>
                </p:oleObj>
              </mc:Choice>
              <mc:Fallback>
                <p:oleObj name="Clip" r:id="rId4" imgW="2907079" imgH="2951018" progId="MS_ClipArt_Gallery.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905250"/>
                        <a:ext cx="2605088" cy="264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676400"/>
            <a:ext cx="6096000" cy="4419600"/>
          </a:xfrm>
        </p:spPr>
        <p:txBody>
          <a:bodyPr/>
          <a:lstStyle/>
          <a:p>
            <a:r>
              <a:rPr lang="en-US" altLang="en-US" sz="3200" b="1" smtClean="0">
                <a:latin typeface="Century Schoolbook" pitchFamily="18" charset="0"/>
              </a:rPr>
              <a:t>Responsibility - </a:t>
            </a:r>
            <a:r>
              <a:rPr lang="en-US" altLang="en-US" sz="3200" smtClean="0">
                <a:latin typeface="Century Schoolbook" pitchFamily="18" charset="0"/>
              </a:rPr>
              <a:t>Success is learning and reaching the goals of the group.  </a:t>
            </a:r>
          </a:p>
          <a:p>
            <a:r>
              <a:rPr lang="en-US" altLang="en-US" sz="3200" smtClean="0">
                <a:latin typeface="Century Schoolbook" pitchFamily="18" charset="0"/>
              </a:rPr>
              <a:t>You need to be responsible for yourself and for the whole group.</a:t>
            </a:r>
          </a:p>
          <a:p>
            <a:r>
              <a:rPr lang="en-US" altLang="en-US" sz="3200" smtClean="0">
                <a:latin typeface="Century Schoolbook" pitchFamily="18" charset="0"/>
              </a:rPr>
              <a:t>Do your assigned task carefully and help others do theirs.</a:t>
            </a:r>
            <a:endParaRPr lang="en-US" altLang="en-US" sz="3200" b="1" smtClean="0">
              <a:latin typeface="Century Schoolbook" pitchFamily="18" charset="0"/>
            </a:endParaRP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3429000" y="457200"/>
            <a:ext cx="450532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Good Work Habits</a:t>
            </a:r>
          </a:p>
        </p:txBody>
      </p:sp>
      <p:pic>
        <p:nvPicPr>
          <p:cNvPr id="14340" name="Picture 6" descr="C:\power point\kid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14800"/>
            <a:ext cx="214788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Listening -</a:t>
            </a:r>
            <a:r>
              <a:rPr lang="en-US" altLang="en-US" sz="3200" b="1" smtClean="0"/>
              <a:t> </a:t>
            </a:r>
            <a:r>
              <a:rPr lang="en-US" altLang="en-US" sz="3200" smtClean="0"/>
              <a:t>Listen to group members as they explain the methods they used to solve a problem.</a:t>
            </a:r>
          </a:p>
          <a:p>
            <a:r>
              <a:rPr lang="en-US" altLang="en-US" sz="3200" smtClean="0"/>
              <a:t>For many problems there are alternate solutions, and you can learn a lot by listening to others explain their thinking.</a:t>
            </a:r>
            <a:endParaRPr lang="en-US" altLang="en-US" sz="3200" b="1" smtClean="0"/>
          </a:p>
        </p:txBody>
      </p:sp>
      <p:sp>
        <p:nvSpPr>
          <p:cNvPr id="15363" name="WordArt 4"/>
          <p:cNvSpPr>
            <a:spLocks noChangeArrowheads="1" noChangeShapeType="1" noTextEdit="1"/>
          </p:cNvSpPr>
          <p:nvPr/>
        </p:nvSpPr>
        <p:spPr bwMode="auto">
          <a:xfrm>
            <a:off x="3276600" y="381000"/>
            <a:ext cx="450532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Good Work Habits</a:t>
            </a:r>
          </a:p>
        </p:txBody>
      </p:sp>
      <p:graphicFrame>
        <p:nvGraphicFramePr>
          <p:cNvPr id="15364" name="Object 5"/>
          <p:cNvGraphicFramePr>
            <a:graphicFrameLocks noChangeAspect="1"/>
          </p:cNvGraphicFramePr>
          <p:nvPr/>
        </p:nvGraphicFramePr>
        <p:xfrm>
          <a:off x="533400" y="3276600"/>
          <a:ext cx="1390650" cy="299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Clip" r:id="rId3" imgW="1391220" imgH="2992906" progId="MS_ClipArt_Gallery.2">
                  <p:embed/>
                </p:oleObj>
              </mc:Choice>
              <mc:Fallback>
                <p:oleObj name="Clip" r:id="rId3" imgW="1391220" imgH="2992906" progId="MS_ClipArt_Gallery.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276600"/>
                        <a:ext cx="1390650" cy="299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>
            <p:ph type="body" idx="1"/>
          </p:nvPr>
        </p:nvSpPr>
        <p:spPr>
          <a:xfrm>
            <a:off x="2819400" y="1295400"/>
            <a:ext cx="6096000" cy="4800600"/>
          </a:xfrm>
          <a:noFill/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Encouragement - </a:t>
            </a:r>
            <a:r>
              <a:rPr lang="en-US" altLang="en-US" sz="3200" smtClean="0">
                <a:latin typeface="Comic Sans MS" pitchFamily="66" charset="0"/>
              </a:rPr>
              <a:t>Give words of encouragement and credit a job well done or a good suggestion. </a:t>
            </a:r>
          </a:p>
          <a:p>
            <a:r>
              <a:rPr lang="en-US" altLang="en-US" sz="3200" smtClean="0">
                <a:latin typeface="Comic Sans MS" pitchFamily="66" charset="0"/>
              </a:rPr>
              <a:t>Persons in the group who feel their efforts are appreciated will contribute more and feel better about their contributions.</a:t>
            </a:r>
          </a:p>
          <a:p>
            <a:r>
              <a:rPr lang="en-US" altLang="en-US" sz="3200" smtClean="0">
                <a:latin typeface="Comic Sans MS" pitchFamily="66" charset="0"/>
              </a:rPr>
              <a:t>Remember to be </a:t>
            </a:r>
            <a:r>
              <a:rPr lang="en-US" altLang="en-US" sz="3200" b="1" smtClean="0">
                <a:latin typeface="Comic Sans MS" pitchFamily="66" charset="0"/>
              </a:rPr>
              <a:t>courteous.</a:t>
            </a:r>
          </a:p>
        </p:txBody>
      </p:sp>
      <p:sp>
        <p:nvSpPr>
          <p:cNvPr id="16387" name="WordArt 5"/>
          <p:cNvSpPr>
            <a:spLocks noChangeArrowheads="1" noChangeShapeType="1" noTextEdit="1"/>
          </p:cNvSpPr>
          <p:nvPr/>
        </p:nvSpPr>
        <p:spPr bwMode="auto">
          <a:xfrm>
            <a:off x="3048000" y="228600"/>
            <a:ext cx="450532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Good Work Habits</a:t>
            </a:r>
          </a:p>
        </p:txBody>
      </p:sp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0" y="3905250"/>
          <a:ext cx="2819400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Clip" r:id="rId4" imgW="3158728" imgH="2958703" progId="MS_ClipArt_Gallery.2">
                  <p:embed/>
                </p:oleObj>
              </mc:Choice>
              <mc:Fallback>
                <p:oleObj name="Clip" r:id="rId4" imgW="3158728" imgH="2958703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905250"/>
                        <a:ext cx="2819400" cy="263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066800"/>
            <a:ext cx="6096000" cy="50292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Decision Making - </a:t>
            </a:r>
            <a:r>
              <a:rPr lang="en-US" altLang="en-US" sz="3200" smtClean="0">
                <a:latin typeface="Comic Sans MS" pitchFamily="66" charset="0"/>
              </a:rPr>
              <a:t>The group often must decide what the project will be and when, where, and how to do it.</a:t>
            </a:r>
          </a:p>
          <a:p>
            <a:r>
              <a:rPr lang="en-US" altLang="en-US" sz="3200" smtClean="0">
                <a:latin typeface="Comic Sans MS" pitchFamily="66" charset="0"/>
              </a:rPr>
              <a:t>Be sure to state your points clearly.</a:t>
            </a:r>
          </a:p>
          <a:p>
            <a:r>
              <a:rPr lang="en-US" altLang="en-US" sz="3200" smtClean="0">
                <a:latin typeface="Comic Sans MS" pitchFamily="66" charset="0"/>
              </a:rPr>
              <a:t>But also, be willing to follow a different but equally good plan.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17411" name="WordArt 4"/>
          <p:cNvSpPr>
            <a:spLocks noChangeArrowheads="1" noChangeShapeType="1" noTextEdit="1"/>
          </p:cNvSpPr>
          <p:nvPr/>
        </p:nvSpPr>
        <p:spPr bwMode="auto">
          <a:xfrm>
            <a:off x="3124200" y="304800"/>
            <a:ext cx="450532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Good Work Habits</a:t>
            </a:r>
          </a:p>
        </p:txBody>
      </p:sp>
      <p:graphicFrame>
        <p:nvGraphicFramePr>
          <p:cNvPr id="17412" name="Object 5"/>
          <p:cNvGraphicFramePr>
            <a:graphicFrameLocks noChangeAspect="1"/>
          </p:cNvGraphicFramePr>
          <p:nvPr/>
        </p:nvGraphicFramePr>
        <p:xfrm>
          <a:off x="176213" y="2895600"/>
          <a:ext cx="2643187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Clip" r:id="rId3" imgW="3007519" imgH="2953941" progId="MS_ClipArt_Gallery.2">
                  <p:embed/>
                </p:oleObj>
              </mc:Choice>
              <mc:Fallback>
                <p:oleObj name="Clip" r:id="rId3" imgW="3007519" imgH="2953941" progId="MS_ClipArt_Gallery.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3" y="2895600"/>
                        <a:ext cx="2643187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990600"/>
            <a:ext cx="6096000" cy="51054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Creativity - </a:t>
            </a:r>
            <a:r>
              <a:rPr lang="en-US" altLang="en-US" sz="3200" smtClean="0">
                <a:latin typeface="Comic Sans MS" pitchFamily="66" charset="0"/>
              </a:rPr>
              <a:t>Apply what you already know to learn new concepts, but be open-minded about new approaches and strategies.</a:t>
            </a:r>
          </a:p>
          <a:p>
            <a:r>
              <a:rPr lang="en-US" altLang="en-US" sz="3200" smtClean="0">
                <a:latin typeface="Comic Sans MS" pitchFamily="66" charset="0"/>
              </a:rPr>
              <a:t>Look for rules, patterns, and strategies.</a:t>
            </a:r>
          </a:p>
          <a:p>
            <a:r>
              <a:rPr lang="en-US" altLang="en-US" sz="3200" smtClean="0">
                <a:latin typeface="Comic Sans MS" pitchFamily="66" charset="0"/>
              </a:rPr>
              <a:t>Explore and make sense of new ideas as you work together to try to make new connections.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18435" name="WordArt 4"/>
          <p:cNvSpPr>
            <a:spLocks noChangeArrowheads="1" noChangeShapeType="1" noTextEdit="1"/>
          </p:cNvSpPr>
          <p:nvPr/>
        </p:nvSpPr>
        <p:spPr bwMode="auto">
          <a:xfrm>
            <a:off x="3200400" y="0"/>
            <a:ext cx="450532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Good Work Habits</a:t>
            </a:r>
          </a:p>
        </p:txBody>
      </p:sp>
      <p:graphicFrame>
        <p:nvGraphicFramePr>
          <p:cNvPr id="18436" name="Object 5"/>
          <p:cNvGraphicFramePr>
            <a:graphicFrameLocks noChangeAspect="1"/>
          </p:cNvGraphicFramePr>
          <p:nvPr/>
        </p:nvGraphicFramePr>
        <p:xfrm>
          <a:off x="609600" y="3124200"/>
          <a:ext cx="962025" cy="294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Clip" r:id="rId3" imgW="967839" imgH="2937955" progId="MS_ClipArt_Gallery.2">
                  <p:embed/>
                </p:oleObj>
              </mc:Choice>
              <mc:Fallback>
                <p:oleObj name="Clip" r:id="rId3" imgW="967839" imgH="2937955" progId="MS_ClipArt_Gallery.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124200"/>
                        <a:ext cx="962025" cy="294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371600"/>
            <a:ext cx="6096000" cy="4724400"/>
          </a:xfrm>
        </p:spPr>
        <p:txBody>
          <a:bodyPr/>
          <a:lstStyle/>
          <a:p>
            <a:r>
              <a:rPr lang="en-US" altLang="en-US" sz="3200" smtClean="0">
                <a:latin typeface="Comic Sans MS" pitchFamily="66" charset="0"/>
              </a:rPr>
              <a:t>If you can’t seem to get things done on time (or at all), you might want to practice time management.</a:t>
            </a:r>
          </a:p>
          <a:p>
            <a:r>
              <a:rPr lang="en-US" altLang="en-US" sz="3200" smtClean="0">
                <a:latin typeface="Comic Sans MS" pitchFamily="66" charset="0"/>
              </a:rPr>
              <a:t>This will help you organize both your study time and your free time more efficiently since you should be spending less time on procrastination!</a:t>
            </a:r>
          </a:p>
        </p:txBody>
      </p:sp>
      <p:sp>
        <p:nvSpPr>
          <p:cNvPr id="19459" name="WordArt 4"/>
          <p:cNvSpPr>
            <a:spLocks noChangeArrowheads="1" noChangeShapeType="1" noTextEdit="1"/>
          </p:cNvSpPr>
          <p:nvPr/>
        </p:nvSpPr>
        <p:spPr bwMode="auto">
          <a:xfrm>
            <a:off x="2819400" y="304800"/>
            <a:ext cx="49149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Managing Your Time</a:t>
            </a:r>
          </a:p>
        </p:txBody>
      </p:sp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228600" y="3810000"/>
          <a:ext cx="2266950" cy="260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Clip" r:id="rId4" imgW="2267893" imgH="2601740" progId="MS_ClipArt_Gallery.2">
                  <p:embed/>
                </p:oleObj>
              </mc:Choice>
              <mc:Fallback>
                <p:oleObj name="Clip" r:id="rId4" imgW="2267893" imgH="2601740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810000"/>
                        <a:ext cx="2266950" cy="2600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219200"/>
            <a:ext cx="6096000" cy="46482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Keeping a Weekly Schedule </a:t>
            </a:r>
            <a:r>
              <a:rPr lang="en-US" altLang="en-US" sz="3200" smtClean="0">
                <a:latin typeface="Comic Sans MS" pitchFamily="66" charset="0"/>
              </a:rPr>
              <a:t>A weekly planner helps you organize your assignments and plan for time to complete them.</a:t>
            </a:r>
          </a:p>
          <a:p>
            <a:r>
              <a:rPr lang="en-US" altLang="en-US" sz="3200" smtClean="0">
                <a:latin typeface="Comic Sans MS" pitchFamily="66" charset="0"/>
              </a:rPr>
              <a:t>It allows you to plan ahead and prepare for exams, projects, or assignments.</a:t>
            </a:r>
          </a:p>
          <a:p>
            <a:r>
              <a:rPr lang="en-US" altLang="en-US" sz="3200" smtClean="0">
                <a:latin typeface="Comic Sans MS" pitchFamily="66" charset="0"/>
              </a:rPr>
              <a:t>Keep this schedule in your notebook or in your math journal.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20483" name="WordArt 4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9149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Managing Your Time</a:t>
            </a:r>
          </a:p>
        </p:txBody>
      </p:sp>
      <p:pic>
        <p:nvPicPr>
          <p:cNvPr id="20484" name="Picture 6" descr="C:\power point\tim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22725"/>
            <a:ext cx="2667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838200"/>
            <a:ext cx="6096000" cy="52578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Make a Daily List - </a:t>
            </a:r>
            <a:r>
              <a:rPr lang="en-US" altLang="en-US" sz="3200" smtClean="0">
                <a:latin typeface="Comic Sans MS" pitchFamily="66" charset="0"/>
              </a:rPr>
              <a:t>Write down things you need to do today and must do tomorrow.</a:t>
            </a:r>
          </a:p>
          <a:p>
            <a:r>
              <a:rPr lang="en-US" altLang="en-US" sz="3200" smtClean="0">
                <a:latin typeface="Comic Sans MS" pitchFamily="66" charset="0"/>
              </a:rPr>
              <a:t>Number them in order of importance.</a:t>
            </a:r>
          </a:p>
          <a:p>
            <a:r>
              <a:rPr lang="en-US" altLang="en-US" sz="3200" smtClean="0">
                <a:latin typeface="Comic Sans MS" pitchFamily="66" charset="0"/>
              </a:rPr>
              <a:t>Hang the list is a place where it is easy to check.</a:t>
            </a:r>
          </a:p>
          <a:p>
            <a:r>
              <a:rPr lang="en-US" altLang="en-US" sz="3200" smtClean="0">
                <a:latin typeface="Comic Sans MS" pitchFamily="66" charset="0"/>
              </a:rPr>
              <a:t>Check off items as you complete them.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21507" name="WordArt 4"/>
          <p:cNvSpPr>
            <a:spLocks noChangeArrowheads="1" noChangeShapeType="1" noTextEdit="1"/>
          </p:cNvSpPr>
          <p:nvPr/>
        </p:nvSpPr>
        <p:spPr bwMode="auto">
          <a:xfrm>
            <a:off x="3048000" y="0"/>
            <a:ext cx="49149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Managing Your Time</a:t>
            </a:r>
          </a:p>
        </p:txBody>
      </p:sp>
      <p:pic>
        <p:nvPicPr>
          <p:cNvPr id="21508" name="Picture 6" descr="C:\power point\gir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0"/>
            <a:ext cx="1828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4400" smtClean="0"/>
              <a:t>Taking Notes and Keeping a Journal</a:t>
            </a:r>
            <a:endParaRPr lang="en-US" altLang="en-US" smtClean="0"/>
          </a:p>
          <a:p>
            <a:r>
              <a:rPr lang="en-US" altLang="en-US" sz="4800" smtClean="0"/>
              <a:t>Listening Skills</a:t>
            </a:r>
          </a:p>
          <a:p>
            <a:r>
              <a:rPr lang="en-US" altLang="en-US" sz="4800" smtClean="0"/>
              <a:t>Working Together</a:t>
            </a:r>
          </a:p>
          <a:p>
            <a:r>
              <a:rPr lang="en-US" altLang="en-US" sz="4800" smtClean="0"/>
              <a:t>Managing Your Time</a:t>
            </a:r>
            <a:endParaRPr lang="en-US" altLang="en-US" smtClean="0"/>
          </a:p>
        </p:txBody>
      </p:sp>
      <p:sp>
        <p:nvSpPr>
          <p:cNvPr id="4099" name="WordArt 4"/>
          <p:cNvSpPr>
            <a:spLocks noChangeArrowheads="1" noChangeShapeType="1" noTextEdit="1"/>
          </p:cNvSpPr>
          <p:nvPr/>
        </p:nvSpPr>
        <p:spPr bwMode="auto">
          <a:xfrm>
            <a:off x="3581400" y="457200"/>
            <a:ext cx="4448175" cy="140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Follow These Four</a:t>
            </a:r>
          </a:p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Study Tips</a:t>
            </a:r>
          </a:p>
        </p:txBody>
      </p:sp>
      <p:graphicFrame>
        <p:nvGraphicFramePr>
          <p:cNvPr id="4100" name="Object 6"/>
          <p:cNvGraphicFramePr>
            <a:graphicFrameLocks noChangeAspect="1"/>
          </p:cNvGraphicFramePr>
          <p:nvPr/>
        </p:nvGraphicFramePr>
        <p:xfrm>
          <a:off x="0" y="4195763"/>
          <a:ext cx="2133600" cy="211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Clip" r:id="rId3" imgW="1057275" imgH="1047274" progId="MS_ClipArt_Gallery.2">
                  <p:embed/>
                </p:oleObj>
              </mc:Choice>
              <mc:Fallback>
                <p:oleObj name="Clip" r:id="rId3" imgW="1057275" imgH="1047274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195763"/>
                        <a:ext cx="2133600" cy="211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143000"/>
            <a:ext cx="6096000" cy="49530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Have a Homework Schedule </a:t>
            </a:r>
            <a:r>
              <a:rPr lang="en-US" altLang="en-US" sz="3200" smtClean="0">
                <a:latin typeface="Comic Sans MS" pitchFamily="66" charset="0"/>
              </a:rPr>
              <a:t>Set aside a specific time for doing homework assignments.</a:t>
            </a:r>
          </a:p>
          <a:p>
            <a:r>
              <a:rPr lang="en-US" altLang="en-US" sz="3200" smtClean="0">
                <a:latin typeface="Comic Sans MS" pitchFamily="66" charset="0"/>
              </a:rPr>
              <a:t>Allow yourself short breaks between each assignment.</a:t>
            </a:r>
          </a:p>
          <a:p>
            <a:r>
              <a:rPr lang="en-US" altLang="en-US" sz="3200" smtClean="0">
                <a:latin typeface="Comic Sans MS" pitchFamily="66" charset="0"/>
              </a:rPr>
              <a:t>Do not make any break longer than 5 minutes, so you can finish your homework accurately and quickly.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22531" name="WordArt 4"/>
          <p:cNvSpPr>
            <a:spLocks noChangeArrowheads="1" noChangeShapeType="1" noTextEdit="1"/>
          </p:cNvSpPr>
          <p:nvPr/>
        </p:nvSpPr>
        <p:spPr bwMode="auto">
          <a:xfrm>
            <a:off x="3048000" y="228600"/>
            <a:ext cx="49149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Managing Your Time</a:t>
            </a:r>
          </a:p>
        </p:txBody>
      </p:sp>
      <p:pic>
        <p:nvPicPr>
          <p:cNvPr id="22532" name="Picture 6" descr="C:\power point\tim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26670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990600"/>
            <a:ext cx="6096000" cy="51054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Set Goals - </a:t>
            </a:r>
            <a:r>
              <a:rPr lang="en-US" altLang="en-US" sz="3200" smtClean="0">
                <a:latin typeface="Comic Sans MS" pitchFamily="66" charset="0"/>
              </a:rPr>
              <a:t>Set realistic goals and reward yourself for completing tasks that you set for yourself.</a:t>
            </a:r>
          </a:p>
          <a:p>
            <a:r>
              <a:rPr lang="en-US" altLang="en-US" sz="3200" smtClean="0">
                <a:latin typeface="Comic Sans MS" pitchFamily="66" charset="0"/>
              </a:rPr>
              <a:t>Do not be too hard on yourself. </a:t>
            </a:r>
          </a:p>
          <a:p>
            <a:r>
              <a:rPr lang="en-US" altLang="en-US" sz="3200" smtClean="0">
                <a:latin typeface="Comic Sans MS" pitchFamily="66" charset="0"/>
              </a:rPr>
              <a:t>Try to learn from goals or tasks that you don’t quite achieve.</a:t>
            </a:r>
          </a:p>
          <a:p>
            <a:r>
              <a:rPr lang="en-US" altLang="en-US" sz="3200" smtClean="0">
                <a:latin typeface="Comic Sans MS" pitchFamily="66" charset="0"/>
              </a:rPr>
              <a:t>Reward yourself for reaching key goals.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23555" name="WordArt 4"/>
          <p:cNvSpPr>
            <a:spLocks noChangeArrowheads="1" noChangeShapeType="1" noTextEdit="1"/>
          </p:cNvSpPr>
          <p:nvPr/>
        </p:nvSpPr>
        <p:spPr bwMode="auto">
          <a:xfrm>
            <a:off x="3276600" y="304800"/>
            <a:ext cx="49149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Managing Your Time</a:t>
            </a:r>
          </a:p>
        </p:txBody>
      </p:sp>
      <p:pic>
        <p:nvPicPr>
          <p:cNvPr id="23556" name="Picture 6" descr="C:\power point\bo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26955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066800"/>
            <a:ext cx="6096000" cy="50292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Get It Done and Turn It In On Time - </a:t>
            </a:r>
            <a:r>
              <a:rPr lang="en-US" altLang="en-US" sz="3200" smtClean="0">
                <a:latin typeface="Comic Sans MS" pitchFamily="66" charset="0"/>
              </a:rPr>
              <a:t>Go over all the directions your teacher has given you for completing an assignment.</a:t>
            </a:r>
          </a:p>
          <a:p>
            <a:r>
              <a:rPr lang="en-US" altLang="en-US" sz="3200" smtClean="0">
                <a:latin typeface="Comic Sans MS" pitchFamily="66" charset="0"/>
              </a:rPr>
              <a:t>Check your notes and your textbook to make sure that you know how to accurately complete an assignment.</a:t>
            </a:r>
            <a:endParaRPr lang="en-US" altLang="en-US" sz="3200" b="1" smtClean="0">
              <a:latin typeface="Comic Sans MS" pitchFamily="66" charset="0"/>
            </a:endParaRPr>
          </a:p>
        </p:txBody>
      </p:sp>
      <p:sp>
        <p:nvSpPr>
          <p:cNvPr id="24579" name="WordArt 5"/>
          <p:cNvSpPr>
            <a:spLocks noChangeArrowheads="1" noChangeShapeType="1" noTextEdit="1"/>
          </p:cNvSpPr>
          <p:nvPr/>
        </p:nvSpPr>
        <p:spPr bwMode="auto">
          <a:xfrm>
            <a:off x="3124200" y="228600"/>
            <a:ext cx="49149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Managing Your Time</a:t>
            </a:r>
          </a:p>
        </p:txBody>
      </p:sp>
      <p:pic>
        <p:nvPicPr>
          <p:cNvPr id="24580" name="Picture 6" descr="C:\power point\tim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24669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143000"/>
            <a:ext cx="6096000" cy="49530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Turning In The Assignment </a:t>
            </a:r>
            <a:r>
              <a:rPr lang="en-US" altLang="en-US" sz="3200" smtClean="0">
                <a:latin typeface="Comic Sans MS" pitchFamily="66" charset="0"/>
              </a:rPr>
              <a:t>Keep completed assignments someplace where you can’t possibly forget to take them to school.</a:t>
            </a:r>
          </a:p>
          <a:p>
            <a:r>
              <a:rPr lang="en-US" altLang="en-US" sz="3200" b="1" smtClean="0">
                <a:latin typeface="Comic Sans MS" pitchFamily="66" charset="0"/>
              </a:rPr>
              <a:t>On the floor by the door</a:t>
            </a:r>
          </a:p>
          <a:p>
            <a:r>
              <a:rPr lang="en-US" altLang="en-US" sz="3200" b="1" smtClean="0">
                <a:latin typeface="Comic Sans MS" pitchFamily="66" charset="0"/>
              </a:rPr>
              <a:t>Put in your book bag</a:t>
            </a:r>
          </a:p>
          <a:p>
            <a:r>
              <a:rPr lang="en-US" altLang="en-US" sz="3200" b="1" smtClean="0">
                <a:latin typeface="Comic Sans MS" pitchFamily="66" charset="0"/>
              </a:rPr>
              <a:t>With your lunch money</a:t>
            </a:r>
          </a:p>
          <a:p>
            <a:r>
              <a:rPr lang="en-US" altLang="en-US" sz="3200" b="1" smtClean="0">
                <a:latin typeface="Comic Sans MS" pitchFamily="66" charset="0"/>
              </a:rPr>
              <a:t>In your math folder</a:t>
            </a:r>
          </a:p>
        </p:txBody>
      </p:sp>
      <p:sp>
        <p:nvSpPr>
          <p:cNvPr id="25603" name="WordArt 5"/>
          <p:cNvSpPr>
            <a:spLocks noChangeArrowheads="1" noChangeShapeType="1" noTextEdit="1"/>
          </p:cNvSpPr>
          <p:nvPr/>
        </p:nvSpPr>
        <p:spPr bwMode="auto">
          <a:xfrm>
            <a:off x="3124200" y="228600"/>
            <a:ext cx="4914900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Managing Your Time</a:t>
            </a:r>
          </a:p>
        </p:txBody>
      </p:sp>
      <p:pic>
        <p:nvPicPr>
          <p:cNvPr id="25604" name="Picture 6" descr="C:\power point\backpa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05200"/>
            <a:ext cx="2062163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4400" b="1" smtClean="0"/>
              <a:t>Think</a:t>
            </a:r>
            <a:r>
              <a:rPr lang="en-US" altLang="en-US" sz="4400" smtClean="0"/>
              <a:t> how helpful notes can be to you.  Notes should help you remember what you learned in class.</a:t>
            </a:r>
            <a:endParaRPr lang="en-US" altLang="en-US" smtClean="0"/>
          </a:p>
        </p:txBody>
      </p:sp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762000" y="381000"/>
            <a:ext cx="8001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Taking Notes and Keeping a Journal</a:t>
            </a:r>
          </a:p>
        </p:txBody>
      </p:sp>
      <p:pic>
        <p:nvPicPr>
          <p:cNvPr id="5124" name="Picture 7" descr="C:\power point\eleph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4800" smtClean="0"/>
              <a:t>Notes should also serve as a guide when you try exercises on your own.</a:t>
            </a: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6147" name="WordArt 4"/>
          <p:cNvSpPr>
            <a:spLocks noChangeArrowheads="1" noChangeShapeType="1" noTextEdit="1"/>
          </p:cNvSpPr>
          <p:nvPr/>
        </p:nvSpPr>
        <p:spPr bwMode="auto">
          <a:xfrm>
            <a:off x="1981200" y="609600"/>
            <a:ext cx="657225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Taking Notes In Math</a:t>
            </a:r>
          </a:p>
        </p:txBody>
      </p:sp>
      <p:pic>
        <p:nvPicPr>
          <p:cNvPr id="6148" name="Picture 6" descr="C:\power point\takeno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3581400"/>
            <a:ext cx="211613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smtClean="0">
                <a:latin typeface="Comic Sans MS" pitchFamily="66" charset="0"/>
              </a:rPr>
              <a:t>Make notes on any new concepts and formulas you have just learned.</a:t>
            </a:r>
          </a:p>
          <a:p>
            <a:r>
              <a:rPr lang="en-US" altLang="en-US" sz="3600" smtClean="0">
                <a:latin typeface="Comic Sans MS" pitchFamily="66" charset="0"/>
              </a:rPr>
              <a:t>Write down any concepts your teacher put on the board.  You’ll need to know these for a test.</a:t>
            </a:r>
          </a:p>
        </p:txBody>
      </p:sp>
      <p:sp>
        <p:nvSpPr>
          <p:cNvPr id="7171" name="WordArt 4"/>
          <p:cNvSpPr>
            <a:spLocks noChangeArrowheads="1" noChangeShapeType="1" noTextEdit="1"/>
          </p:cNvSpPr>
          <p:nvPr/>
        </p:nvSpPr>
        <p:spPr bwMode="auto">
          <a:xfrm>
            <a:off x="2209800" y="914400"/>
            <a:ext cx="657225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Taking Notes In Math</a:t>
            </a: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0" y="3962400"/>
          <a:ext cx="3124200" cy="235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Clip" r:id="rId4" imgW="3432673" imgH="2574788" progId="MS_ClipArt_Gallery.2">
                  <p:embed/>
                </p:oleObj>
              </mc:Choice>
              <mc:Fallback>
                <p:oleObj name="Clip" r:id="rId4" imgW="3432673" imgH="2574788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962400"/>
                        <a:ext cx="3124200" cy="2351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way_we_g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2057400"/>
            <a:ext cx="6477000" cy="3505200"/>
          </a:xfrm>
        </p:spPr>
        <p:txBody>
          <a:bodyPr/>
          <a:lstStyle/>
          <a:p>
            <a:r>
              <a:rPr lang="en-US" altLang="en-US" sz="3200" smtClean="0">
                <a:latin typeface="Comic Sans MS" pitchFamily="66" charset="0"/>
              </a:rPr>
              <a:t>If your teacher gives you problems to solve, look back over your notes for help.</a:t>
            </a:r>
          </a:p>
          <a:p>
            <a:r>
              <a:rPr lang="en-US" altLang="en-US" sz="3200" smtClean="0">
                <a:latin typeface="Comic Sans MS" pitchFamily="66" charset="0"/>
              </a:rPr>
              <a:t>Note-taking improves your understanding of new topics because it makes you listen carefully and focus on the key details.</a:t>
            </a:r>
          </a:p>
        </p:txBody>
      </p:sp>
      <p:sp>
        <p:nvSpPr>
          <p:cNvPr id="8195" name="WordArt 4"/>
          <p:cNvSpPr>
            <a:spLocks noChangeArrowheads="1" noChangeShapeType="1" noTextEdit="1"/>
          </p:cNvSpPr>
          <p:nvPr/>
        </p:nvSpPr>
        <p:spPr bwMode="auto">
          <a:xfrm>
            <a:off x="2286000" y="762000"/>
            <a:ext cx="657225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Taking Notes In Math</a:t>
            </a:r>
          </a:p>
        </p:txBody>
      </p:sp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0" y="4584700"/>
          <a:ext cx="2514600" cy="199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Clip" r:id="rId3" imgW="3277354" imgH="2601740" progId="MS_ClipArt_Gallery.2">
                  <p:embed/>
                </p:oleObj>
              </mc:Choice>
              <mc:Fallback>
                <p:oleObj name="Clip" r:id="rId3" imgW="3277354" imgH="2601740" progId="MS_ClipArt_Gallery.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84700"/>
                        <a:ext cx="2514600" cy="199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4400" smtClean="0"/>
              <a:t>A math journal is a good place to record examples as well as fun facts about mathematics.</a:t>
            </a:r>
          </a:p>
        </p:txBody>
      </p:sp>
      <p:sp>
        <p:nvSpPr>
          <p:cNvPr id="9219" name="WordArt 8"/>
          <p:cNvSpPr>
            <a:spLocks noChangeArrowheads="1" noChangeShapeType="1" noTextEdit="1"/>
          </p:cNvSpPr>
          <p:nvPr/>
        </p:nvSpPr>
        <p:spPr bwMode="auto">
          <a:xfrm>
            <a:off x="3048000" y="609600"/>
            <a:ext cx="4591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Keeping A Journal</a:t>
            </a:r>
          </a:p>
        </p:txBody>
      </p:sp>
      <p:graphicFrame>
        <p:nvGraphicFramePr>
          <p:cNvPr id="9220" name="Object 9"/>
          <p:cNvGraphicFramePr>
            <a:graphicFrameLocks noChangeAspect="1"/>
          </p:cNvGraphicFramePr>
          <p:nvPr/>
        </p:nvGraphicFramePr>
        <p:xfrm>
          <a:off x="228600" y="3886200"/>
          <a:ext cx="2324100" cy="260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Clip" r:id="rId3" imgW="2325609" imgH="2601740" progId="MS_ClipArt_Gallery.2">
                  <p:embed/>
                </p:oleObj>
              </mc:Choice>
              <mc:Fallback>
                <p:oleObj name="Clip" r:id="rId3" imgW="2325609" imgH="2601740" progId="MS_ClipArt_Gallery.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886200"/>
                        <a:ext cx="2324100" cy="2600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600200"/>
            <a:ext cx="6096000" cy="4495800"/>
          </a:xfrm>
        </p:spPr>
        <p:txBody>
          <a:bodyPr/>
          <a:lstStyle/>
          <a:p>
            <a:r>
              <a:rPr lang="en-US" altLang="en-US" sz="3600" smtClean="0">
                <a:latin typeface="Comic Sans MS" pitchFamily="66" charset="0"/>
              </a:rPr>
              <a:t>Write about new vocabulary, use symbols with examples, and draw diagrams or illustrations.</a:t>
            </a:r>
          </a:p>
          <a:p>
            <a:r>
              <a:rPr lang="en-US" altLang="en-US" sz="3600" smtClean="0">
                <a:latin typeface="Comic Sans MS" pitchFamily="66" charset="0"/>
              </a:rPr>
              <a:t>Include descriptions or discussions of how mathematics is used in the world around you.</a:t>
            </a:r>
          </a:p>
        </p:txBody>
      </p:sp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3200400" y="381000"/>
            <a:ext cx="4591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Keeping A Journal</a:t>
            </a:r>
          </a:p>
        </p:txBody>
      </p:sp>
      <p:graphicFrame>
        <p:nvGraphicFramePr>
          <p:cNvPr id="10244" name="Object 6"/>
          <p:cNvGraphicFramePr>
            <a:graphicFrameLocks noChangeAspect="1"/>
          </p:cNvGraphicFramePr>
          <p:nvPr/>
        </p:nvGraphicFramePr>
        <p:xfrm>
          <a:off x="320675" y="4648200"/>
          <a:ext cx="1785938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Clip" r:id="rId3" imgW="466337" imgH="476490" progId="MS_ClipArt_Gallery.2">
                  <p:embed/>
                </p:oleObj>
              </mc:Choice>
              <mc:Fallback>
                <p:oleObj name="Clip" r:id="rId3" imgW="466337" imgH="476490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4648200"/>
                        <a:ext cx="1785938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3124200" y="0"/>
            <a:ext cx="3962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Comic Sans MS"/>
              </a:rPr>
              <a:t>Listening Skills</a:t>
            </a:r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819400" y="1143000"/>
            <a:ext cx="6096000" cy="4953000"/>
          </a:xfrm>
        </p:spPr>
        <p:txBody>
          <a:bodyPr/>
          <a:lstStyle/>
          <a:p>
            <a:r>
              <a:rPr lang="en-US" altLang="en-US" sz="3200" b="1" smtClean="0">
                <a:latin typeface="Comic Sans MS" pitchFamily="66" charset="0"/>
              </a:rPr>
              <a:t>Listen attentively - </a:t>
            </a:r>
            <a:r>
              <a:rPr lang="en-US" altLang="en-US" sz="3200" smtClean="0">
                <a:latin typeface="Comic Sans MS" pitchFamily="66" charset="0"/>
              </a:rPr>
              <a:t>Think about what the teacher is saying and how the problem is being solved.</a:t>
            </a:r>
          </a:p>
          <a:p>
            <a:r>
              <a:rPr lang="en-US" altLang="en-US" sz="3200" smtClean="0">
                <a:latin typeface="Comic Sans MS" pitchFamily="66" charset="0"/>
              </a:rPr>
              <a:t>Ask a question if you are uncertain about a particular step or part of a solution</a:t>
            </a:r>
            <a:r>
              <a:rPr lang="en-US" altLang="en-US" sz="3600" smtClean="0">
                <a:latin typeface="Comic Sans MS" pitchFamily="66" charset="0"/>
              </a:rPr>
              <a:t>.</a:t>
            </a:r>
          </a:p>
          <a:p>
            <a:r>
              <a:rPr lang="en-US" altLang="en-US" sz="3600" smtClean="0">
                <a:latin typeface="Comic Sans MS" pitchFamily="66" charset="0"/>
              </a:rPr>
              <a:t>By listening, you will also be ready to respond if you are called upon.</a:t>
            </a:r>
            <a:endParaRPr lang="en-US" altLang="en-US" sz="3600" b="1" smtClean="0">
              <a:latin typeface="Comic Sans MS" pitchFamily="66" charset="0"/>
            </a:endParaRPr>
          </a:p>
        </p:txBody>
      </p:sp>
      <p:graphicFrame>
        <p:nvGraphicFramePr>
          <p:cNvPr id="11268" name="Object 6"/>
          <p:cNvGraphicFramePr>
            <a:graphicFrameLocks noChangeAspect="1"/>
          </p:cNvGraphicFramePr>
          <p:nvPr/>
        </p:nvGraphicFramePr>
        <p:xfrm>
          <a:off x="0" y="4114800"/>
          <a:ext cx="2743200" cy="244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Clip" r:id="rId3" imgW="3396343" imgH="2616134" progId="MS_ClipArt_Gallery.2">
                  <p:embed/>
                </p:oleObj>
              </mc:Choice>
              <mc:Fallback>
                <p:oleObj name="Clip" r:id="rId3" imgW="3396343" imgH="2616134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114800"/>
                        <a:ext cx="2743200" cy="2449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9999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8282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919</Words>
  <Application>Microsoft Office PowerPoint</Application>
  <PresentationFormat>On-screen Show (4:3)</PresentationFormat>
  <Paragraphs>85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Times New Roman</vt:lpstr>
      <vt:lpstr>Arial</vt:lpstr>
      <vt:lpstr>Arial Narrow</vt:lpstr>
      <vt:lpstr>Monotype Sorts</vt:lpstr>
      <vt:lpstr>Comic Sans MS</vt:lpstr>
      <vt:lpstr>Century Schoolbook</vt:lpstr>
      <vt:lpstr>Default Design</vt:lpstr>
      <vt:lpstr>Microsoft Clip 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Epiteugma</dc:creator>
  <cp:lastModifiedBy>student</cp:lastModifiedBy>
  <cp:revision>20</cp:revision>
  <dcterms:created xsi:type="dcterms:W3CDTF">1998-06-29T14:52:00Z</dcterms:created>
  <dcterms:modified xsi:type="dcterms:W3CDTF">2015-11-14T09:06:05Z</dcterms:modified>
</cp:coreProperties>
</file>