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6"/>
  </p:notesMasterIdLst>
  <p:handoutMasterIdLst>
    <p:handoutMasterId r:id="rId7"/>
  </p:handout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Book Antiqua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Book Antiqua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Book Antiqua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Book Antiqua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Book Antiqua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Book Antiqua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Book Antiqua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Book Antiqua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Book Antiqua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napToObjects="1">
      <p:cViewPr>
        <p:scale>
          <a:sx n="44" d="100"/>
          <a:sy n="44" d="100"/>
        </p:scale>
        <p:origin x="-1902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37" d="100"/>
          <a:sy n="37" d="100"/>
        </p:scale>
        <p:origin x="-726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362200" y="152400"/>
            <a:ext cx="2133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r>
              <a:rPr lang="en-US" altLang="en-US"/>
              <a:t>*</a:t>
            </a:r>
            <a:endParaRPr lang="en-US" altLang="en-US" sz="120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33400" y="8305800"/>
            <a:ext cx="1676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r>
              <a:rPr lang="en-US" altLang="en-US"/>
              <a:t>08/16/96</a:t>
            </a:r>
            <a:endParaRPr lang="en-US" altLang="en-US" sz="120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362200" y="8305800"/>
            <a:ext cx="2133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r>
              <a:rPr lang="en-US" altLang="en-US"/>
              <a:t>*</a:t>
            </a:r>
            <a:endParaRPr lang="en-US" altLang="en-US" sz="120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648200" y="8305800"/>
            <a:ext cx="1676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r>
              <a:rPr lang="en-US" altLang="en-US"/>
              <a:t>##</a:t>
            </a:r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961061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362200" y="152400"/>
            <a:ext cx="2133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 altLang="en-US"/>
              <a:t>*</a:t>
            </a:r>
            <a:endParaRPr lang="en-US" altLang="en-US" sz="1200">
              <a:latin typeface="Arial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33400" y="8534400"/>
            <a:ext cx="167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en-US" altLang="en-US"/>
              <a:t>08/16/96</a:t>
            </a:r>
            <a:endParaRPr lang="en-US" altLang="en-US" sz="1200">
              <a:latin typeface="Arial" charset="0"/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362200" y="8534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 altLang="en-US"/>
              <a:t>*</a:t>
            </a:r>
            <a:endParaRPr lang="en-US" altLang="en-US" sz="1200">
              <a:latin typeface="Arial" charset="0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648200" y="8534400"/>
            <a:ext cx="167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r>
              <a:rPr lang="en-US" altLang="en-US"/>
              <a:t>##</a:t>
            </a:r>
            <a:endParaRPr lang="en-US" altLang="en-US" sz="1200">
              <a:latin typeface="Arial" charset="0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notes styles</a:t>
            </a:r>
          </a:p>
          <a:p>
            <a:pPr lvl="0"/>
            <a:r>
              <a:rPr lang="en-US" altLang="en-US" smtClean="0"/>
              <a:t>Second Level</a:t>
            </a:r>
          </a:p>
          <a:p>
            <a:pPr lvl="0"/>
            <a:r>
              <a:rPr lang="en-US" altLang="en-US" smtClean="0"/>
              <a:t>Third Level</a:t>
            </a:r>
          </a:p>
          <a:p>
            <a:pPr lvl="0"/>
            <a:r>
              <a:rPr lang="en-US" altLang="en-US" smtClean="0"/>
              <a:t>Fourth Level</a:t>
            </a:r>
          </a:p>
          <a:p>
            <a:pPr lvl="0"/>
            <a:r>
              <a:rPr lang="en-US" altLang="en-US" smtClean="0"/>
              <a:t>Fifth Level</a:t>
            </a:r>
          </a:p>
        </p:txBody>
      </p:sp>
      <p:sp>
        <p:nvSpPr>
          <p:cNvPr id="2055" name="Rectangle 7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  <p:extLst>
      <p:ext uri="{BB962C8B-B14F-4D97-AF65-F5344CB8AC3E}">
        <p14:creationId xmlns:p14="http://schemas.microsoft.com/office/powerpoint/2010/main" val="31512775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Book Antiqua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Book Antiqua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Book Antiqua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Book Antiqua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Book Antiqua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 altLang="en-US"/>
              <a:t>##</a:t>
            </a:r>
            <a:endParaRPr lang="en-US" altLang="en-US" sz="1200">
              <a:latin typeface="Arial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" y="666750"/>
            <a:ext cx="4597400" cy="348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4225925"/>
            <a:ext cx="4975225" cy="4003675"/>
          </a:xfrm>
        </p:spPr>
        <p:txBody>
          <a:bodyPr lIns="90434" tIns="45217" rIns="90434" bIns="45217"/>
          <a:lstStyle/>
          <a:p>
            <a:r>
              <a:rPr lang="en-US" altLang="en-US"/>
              <a:t>Retirement is the most popular and most important financial objective people have. Yet, surprisingly few of us choose to address it in time. A recent study revealed that 95% of the American population reaches 65 without having made adequate preparations for retirement.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2133600" y="0"/>
            <a:ext cx="4878388" cy="6856413"/>
            <a:chOff x="1344" y="0"/>
            <a:chExt cx="3073" cy="4319"/>
          </a:xfrm>
        </p:grpSpPr>
        <p:sp>
          <p:nvSpPr>
            <p:cNvPr id="14339" name="Rectangle 3"/>
            <p:cNvSpPr>
              <a:spLocks noChangeArrowheads="1"/>
            </p:cNvSpPr>
            <p:nvPr/>
          </p:nvSpPr>
          <p:spPr bwMode="auto">
            <a:xfrm>
              <a:off x="1824" y="0"/>
              <a:ext cx="2112" cy="43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340" name="Group 4"/>
            <p:cNvGrpSpPr>
              <a:grpSpLocks/>
            </p:cNvGrpSpPr>
            <p:nvPr/>
          </p:nvGrpSpPr>
          <p:grpSpPr bwMode="auto">
            <a:xfrm>
              <a:off x="1344" y="298"/>
              <a:ext cx="3073" cy="2199"/>
              <a:chOff x="1344" y="298"/>
              <a:chExt cx="3073" cy="2199"/>
            </a:xfrm>
          </p:grpSpPr>
          <p:sp>
            <p:nvSpPr>
              <p:cNvPr id="14341" name="Freeform 5"/>
              <p:cNvSpPr>
                <a:spLocks/>
              </p:cNvSpPr>
              <p:nvPr/>
            </p:nvSpPr>
            <p:spPr bwMode="auto">
              <a:xfrm>
                <a:off x="1344" y="1035"/>
                <a:ext cx="1019" cy="907"/>
              </a:xfrm>
              <a:custGeom>
                <a:avLst/>
                <a:gdLst>
                  <a:gd name="T0" fmla="*/ 0 w 1019"/>
                  <a:gd name="T1" fmla="*/ 566 h 907"/>
                  <a:gd name="T2" fmla="*/ 0 w 1019"/>
                  <a:gd name="T3" fmla="*/ 906 h 907"/>
                  <a:gd name="T4" fmla="*/ 1014 w 1019"/>
                  <a:gd name="T5" fmla="*/ 283 h 907"/>
                  <a:gd name="T6" fmla="*/ 1018 w 1019"/>
                  <a:gd name="T7" fmla="*/ 307 h 907"/>
                  <a:gd name="T8" fmla="*/ 869 w 1019"/>
                  <a:gd name="T9" fmla="*/ 0 h 907"/>
                  <a:gd name="T10" fmla="*/ 0 w 1019"/>
                  <a:gd name="T11" fmla="*/ 56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9" h="907">
                    <a:moveTo>
                      <a:pt x="0" y="566"/>
                    </a:moveTo>
                    <a:lnTo>
                      <a:pt x="0" y="906"/>
                    </a:lnTo>
                    <a:lnTo>
                      <a:pt x="1014" y="283"/>
                    </a:lnTo>
                    <a:lnTo>
                      <a:pt x="1018" y="307"/>
                    </a:lnTo>
                    <a:lnTo>
                      <a:pt x="869" y="0"/>
                    </a:lnTo>
                    <a:lnTo>
                      <a:pt x="0" y="566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2" name="Freeform 6"/>
              <p:cNvSpPr>
                <a:spLocks/>
              </p:cNvSpPr>
              <p:nvPr/>
            </p:nvSpPr>
            <p:spPr bwMode="auto">
              <a:xfrm>
                <a:off x="3398" y="1035"/>
                <a:ext cx="1019" cy="907"/>
              </a:xfrm>
              <a:custGeom>
                <a:avLst/>
                <a:gdLst>
                  <a:gd name="T0" fmla="*/ 1018 w 1019"/>
                  <a:gd name="T1" fmla="*/ 566 h 907"/>
                  <a:gd name="T2" fmla="*/ 1018 w 1019"/>
                  <a:gd name="T3" fmla="*/ 906 h 907"/>
                  <a:gd name="T4" fmla="*/ 3 w 1019"/>
                  <a:gd name="T5" fmla="*/ 283 h 907"/>
                  <a:gd name="T6" fmla="*/ 0 w 1019"/>
                  <a:gd name="T7" fmla="*/ 307 h 907"/>
                  <a:gd name="T8" fmla="*/ 148 w 1019"/>
                  <a:gd name="T9" fmla="*/ 0 h 907"/>
                  <a:gd name="T10" fmla="*/ 1018 w 1019"/>
                  <a:gd name="T11" fmla="*/ 56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9" h="907">
                    <a:moveTo>
                      <a:pt x="1018" y="566"/>
                    </a:moveTo>
                    <a:lnTo>
                      <a:pt x="1018" y="906"/>
                    </a:lnTo>
                    <a:lnTo>
                      <a:pt x="3" y="283"/>
                    </a:lnTo>
                    <a:lnTo>
                      <a:pt x="0" y="307"/>
                    </a:lnTo>
                    <a:lnTo>
                      <a:pt x="148" y="0"/>
                    </a:lnTo>
                    <a:lnTo>
                      <a:pt x="1018" y="566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4343" name="Group 7"/>
              <p:cNvGrpSpPr>
                <a:grpSpLocks/>
              </p:cNvGrpSpPr>
              <p:nvPr/>
            </p:nvGrpSpPr>
            <p:grpSpPr bwMode="auto">
              <a:xfrm>
                <a:off x="1571" y="298"/>
                <a:ext cx="2632" cy="2199"/>
                <a:chOff x="1571" y="298"/>
                <a:chExt cx="2632" cy="2199"/>
              </a:xfrm>
            </p:grpSpPr>
            <p:sp>
              <p:nvSpPr>
                <p:cNvPr id="14344" name="AutoShape 8" descr="Green marble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1571" y="298"/>
                  <a:ext cx="2631" cy="2198"/>
                </a:xfrm>
                <a:prstGeom prst="triangle">
                  <a:avLst>
                    <a:gd name="adj" fmla="val 49995"/>
                  </a:avLst>
                </a:prstGeom>
                <a:blipFill dpi="0" rotWithShape="0">
                  <a:blip r:embed="rId2"/>
                  <a:srcRect/>
                  <a:tile tx="0" ty="0" sx="100000" sy="100000" flip="none" algn="tl"/>
                </a:blipFill>
                <a:ln w="12700" cap="sq">
                  <a:solidFill>
                    <a:srgbClr val="0066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345" name="Freeform 9"/>
                <p:cNvSpPr>
                  <a:spLocks/>
                </p:cNvSpPr>
                <p:nvPr/>
              </p:nvSpPr>
              <p:spPr bwMode="auto">
                <a:xfrm>
                  <a:off x="1571" y="298"/>
                  <a:ext cx="1316" cy="2199"/>
                </a:xfrm>
                <a:custGeom>
                  <a:avLst/>
                  <a:gdLst>
                    <a:gd name="T0" fmla="*/ 1315 w 1316"/>
                    <a:gd name="T1" fmla="*/ 2198 h 2199"/>
                    <a:gd name="T2" fmla="*/ 1315 w 1316"/>
                    <a:gd name="T3" fmla="*/ 1815 h 2199"/>
                    <a:gd name="T4" fmla="*/ 409 w 1316"/>
                    <a:gd name="T5" fmla="*/ 214 h 2199"/>
                    <a:gd name="T6" fmla="*/ 0 w 1316"/>
                    <a:gd name="T7" fmla="*/ 0 h 2199"/>
                    <a:gd name="T8" fmla="*/ 1315 w 1316"/>
                    <a:gd name="T9" fmla="*/ 2198 h 2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6" h="2199">
                      <a:moveTo>
                        <a:pt x="1315" y="2198"/>
                      </a:moveTo>
                      <a:lnTo>
                        <a:pt x="1315" y="1815"/>
                      </a:lnTo>
                      <a:lnTo>
                        <a:pt x="409" y="214"/>
                      </a:lnTo>
                      <a:lnTo>
                        <a:pt x="0" y="0"/>
                      </a:lnTo>
                      <a:lnTo>
                        <a:pt x="1315" y="2198"/>
                      </a:lnTo>
                    </a:path>
                  </a:pathLst>
                </a:custGeom>
                <a:solidFill>
                  <a:srgbClr val="002010">
                    <a:alpha val="50000"/>
                  </a:srgbClr>
                </a:solidFill>
                <a:ln w="12700" cap="sq">
                  <a:solidFill>
                    <a:srgbClr val="0066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346" name="Freeform 10"/>
                <p:cNvSpPr>
                  <a:spLocks/>
                </p:cNvSpPr>
                <p:nvPr/>
              </p:nvSpPr>
              <p:spPr bwMode="auto">
                <a:xfrm>
                  <a:off x="1571" y="298"/>
                  <a:ext cx="2632" cy="217"/>
                </a:xfrm>
                <a:custGeom>
                  <a:avLst/>
                  <a:gdLst>
                    <a:gd name="T0" fmla="*/ 0 w 2632"/>
                    <a:gd name="T1" fmla="*/ 0 h 217"/>
                    <a:gd name="T2" fmla="*/ 409 w 2632"/>
                    <a:gd name="T3" fmla="*/ 216 h 217"/>
                    <a:gd name="T4" fmla="*/ 2279 w 2632"/>
                    <a:gd name="T5" fmla="*/ 216 h 217"/>
                    <a:gd name="T6" fmla="*/ 2631 w 2632"/>
                    <a:gd name="T7" fmla="*/ 0 h 217"/>
                    <a:gd name="T8" fmla="*/ 0 w 2632"/>
                    <a:gd name="T9" fmla="*/ 0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2" h="217">
                      <a:moveTo>
                        <a:pt x="0" y="0"/>
                      </a:moveTo>
                      <a:lnTo>
                        <a:pt x="409" y="216"/>
                      </a:lnTo>
                      <a:lnTo>
                        <a:pt x="2279" y="216"/>
                      </a:lnTo>
                      <a:lnTo>
                        <a:pt x="2631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71BB96">
                    <a:alpha val="50000"/>
                  </a:srgbClr>
                </a:solidFill>
                <a:ln w="12700" cap="sq">
                  <a:solidFill>
                    <a:srgbClr val="0066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347" name="Freeform 11"/>
                <p:cNvSpPr>
                  <a:spLocks/>
                </p:cNvSpPr>
                <p:nvPr/>
              </p:nvSpPr>
              <p:spPr bwMode="auto">
                <a:xfrm>
                  <a:off x="2886" y="298"/>
                  <a:ext cx="1317" cy="2199"/>
                </a:xfrm>
                <a:custGeom>
                  <a:avLst/>
                  <a:gdLst>
                    <a:gd name="T0" fmla="*/ 0 w 1317"/>
                    <a:gd name="T1" fmla="*/ 2198 h 2199"/>
                    <a:gd name="T2" fmla="*/ 0 w 1317"/>
                    <a:gd name="T3" fmla="*/ 1815 h 2199"/>
                    <a:gd name="T4" fmla="*/ 906 w 1317"/>
                    <a:gd name="T5" fmla="*/ 214 h 2199"/>
                    <a:gd name="T6" fmla="*/ 1316 w 1317"/>
                    <a:gd name="T7" fmla="*/ 0 h 2199"/>
                    <a:gd name="T8" fmla="*/ 0 w 1317"/>
                    <a:gd name="T9" fmla="*/ 2198 h 2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7" h="2199">
                      <a:moveTo>
                        <a:pt x="0" y="2198"/>
                      </a:moveTo>
                      <a:lnTo>
                        <a:pt x="0" y="1815"/>
                      </a:lnTo>
                      <a:lnTo>
                        <a:pt x="906" y="214"/>
                      </a:lnTo>
                      <a:lnTo>
                        <a:pt x="1316" y="0"/>
                      </a:lnTo>
                      <a:lnTo>
                        <a:pt x="0" y="2198"/>
                      </a:lnTo>
                    </a:path>
                  </a:pathLst>
                </a:custGeom>
                <a:solidFill>
                  <a:srgbClr val="006633">
                    <a:alpha val="50000"/>
                  </a:srgbClr>
                </a:solidFill>
                <a:ln w="12700" cap="sq">
                  <a:solidFill>
                    <a:srgbClr val="0066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4348" name="Rectangle 12"/>
              <p:cNvSpPr>
                <a:spLocks noChangeArrowheads="1"/>
              </p:cNvSpPr>
              <p:nvPr/>
            </p:nvSpPr>
            <p:spPr bwMode="auto">
              <a:xfrm>
                <a:off x="1344" y="1631"/>
                <a:ext cx="3069" cy="310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folHlink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4349" name="Rectangle 1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38862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14350" name="Rectangle 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410200"/>
            <a:ext cx="6400800" cy="12954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4351" name="Rectangle 15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07/16/96</a:t>
            </a:r>
            <a:endParaRPr lang="en-US" altLang="en-US" i="0"/>
          </a:p>
        </p:txBody>
      </p:sp>
      <p:sp>
        <p:nvSpPr>
          <p:cNvPr id="14352" name="Rectangle 1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14353" name="Rectangle 1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B374DF5-5832-4C7C-AF72-251706E992B5}" type="slidenum">
              <a:rPr lang="en-US" altLang="en-US"/>
              <a:pPr/>
              <a:t>‹#›</a:t>
            </a:fld>
            <a:endParaRPr lang="en-US" altLang="en-US" i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07/16/96</a:t>
            </a:r>
            <a:endParaRPr lang="en-US" altLang="en-US" i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BB795A-1378-47D5-AE6E-DDED297F5A1B}" type="slidenum">
              <a:rPr lang="en-US" altLang="en-US"/>
              <a:pPr/>
              <a:t>‹#›</a:t>
            </a:fld>
            <a:endParaRPr lang="en-US" altLang="en-US" i="0"/>
          </a:p>
        </p:txBody>
      </p:sp>
    </p:spTree>
    <p:extLst>
      <p:ext uri="{BB962C8B-B14F-4D97-AF65-F5344CB8AC3E}">
        <p14:creationId xmlns:p14="http://schemas.microsoft.com/office/powerpoint/2010/main" val="113024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0388" y="228600"/>
            <a:ext cx="2081212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1988" y="228600"/>
            <a:ext cx="60960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07/16/96</a:t>
            </a:r>
            <a:endParaRPr lang="en-US" altLang="en-US" i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7403C-8742-4BE9-ABB6-70A40E477359}" type="slidenum">
              <a:rPr lang="en-US" altLang="en-US"/>
              <a:pPr/>
              <a:t>‹#›</a:t>
            </a:fld>
            <a:endParaRPr lang="en-US" altLang="en-US" i="0"/>
          </a:p>
        </p:txBody>
      </p:sp>
    </p:spTree>
    <p:extLst>
      <p:ext uri="{BB962C8B-B14F-4D97-AF65-F5344CB8AC3E}">
        <p14:creationId xmlns:p14="http://schemas.microsoft.com/office/powerpoint/2010/main" val="15909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07/16/96</a:t>
            </a:r>
            <a:endParaRPr lang="en-US" altLang="en-US" i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DC5B24-EDFB-484E-8545-48EACDDE051B}" type="slidenum">
              <a:rPr lang="en-US" altLang="en-US"/>
              <a:pPr/>
              <a:t>‹#›</a:t>
            </a:fld>
            <a:endParaRPr lang="en-US" altLang="en-US" i="0"/>
          </a:p>
        </p:txBody>
      </p:sp>
    </p:spTree>
    <p:extLst>
      <p:ext uri="{BB962C8B-B14F-4D97-AF65-F5344CB8AC3E}">
        <p14:creationId xmlns:p14="http://schemas.microsoft.com/office/powerpoint/2010/main" val="2982030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07/16/96</a:t>
            </a:r>
            <a:endParaRPr lang="en-US" altLang="en-US" i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C23BB6-DD0A-43EE-B4C1-569767A18CA8}" type="slidenum">
              <a:rPr lang="en-US" altLang="en-US"/>
              <a:pPr/>
              <a:t>‹#›</a:t>
            </a:fld>
            <a:endParaRPr lang="en-US" altLang="en-US" i="0"/>
          </a:p>
        </p:txBody>
      </p:sp>
    </p:spTree>
    <p:extLst>
      <p:ext uri="{BB962C8B-B14F-4D97-AF65-F5344CB8AC3E}">
        <p14:creationId xmlns:p14="http://schemas.microsoft.com/office/powerpoint/2010/main" val="2091047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1988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4388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07/16/96</a:t>
            </a:r>
            <a:endParaRPr lang="en-US" altLang="en-US" i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7AFB4-6A45-4BB6-A40B-87491FE764B9}" type="slidenum">
              <a:rPr lang="en-US" altLang="en-US"/>
              <a:pPr/>
              <a:t>‹#›</a:t>
            </a:fld>
            <a:endParaRPr lang="en-US" altLang="en-US" i="0"/>
          </a:p>
        </p:txBody>
      </p:sp>
    </p:spTree>
    <p:extLst>
      <p:ext uri="{BB962C8B-B14F-4D97-AF65-F5344CB8AC3E}">
        <p14:creationId xmlns:p14="http://schemas.microsoft.com/office/powerpoint/2010/main" val="3201103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07/16/96</a:t>
            </a:r>
            <a:endParaRPr lang="en-US" altLang="en-US" i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C7C8-FE10-4B1B-82D1-0F9E4EA9D5B4}" type="slidenum">
              <a:rPr lang="en-US" altLang="en-US"/>
              <a:pPr/>
              <a:t>‹#›</a:t>
            </a:fld>
            <a:endParaRPr lang="en-US" altLang="en-US" i="0"/>
          </a:p>
        </p:txBody>
      </p:sp>
    </p:spTree>
    <p:extLst>
      <p:ext uri="{BB962C8B-B14F-4D97-AF65-F5344CB8AC3E}">
        <p14:creationId xmlns:p14="http://schemas.microsoft.com/office/powerpoint/2010/main" val="3744012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07/16/96</a:t>
            </a:r>
            <a:endParaRPr lang="en-US" altLang="en-US" i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274448-B167-42D0-9D3E-F5CC7C3A7055}" type="slidenum">
              <a:rPr lang="en-US" altLang="en-US"/>
              <a:pPr/>
              <a:t>‹#›</a:t>
            </a:fld>
            <a:endParaRPr lang="en-US" altLang="en-US" i="0"/>
          </a:p>
        </p:txBody>
      </p:sp>
    </p:spTree>
    <p:extLst>
      <p:ext uri="{BB962C8B-B14F-4D97-AF65-F5344CB8AC3E}">
        <p14:creationId xmlns:p14="http://schemas.microsoft.com/office/powerpoint/2010/main" val="3202155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07/16/96</a:t>
            </a:r>
            <a:endParaRPr lang="en-US" altLang="en-US" i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58745-BEBE-47C1-8E6F-361D2FF6D133}" type="slidenum">
              <a:rPr lang="en-US" altLang="en-US"/>
              <a:pPr/>
              <a:t>‹#›</a:t>
            </a:fld>
            <a:endParaRPr lang="en-US" altLang="en-US" i="0"/>
          </a:p>
        </p:txBody>
      </p:sp>
    </p:spTree>
    <p:extLst>
      <p:ext uri="{BB962C8B-B14F-4D97-AF65-F5344CB8AC3E}">
        <p14:creationId xmlns:p14="http://schemas.microsoft.com/office/powerpoint/2010/main" val="1084502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07/16/96</a:t>
            </a:r>
            <a:endParaRPr lang="en-US" altLang="en-US" i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025FD-25D9-4664-A466-3CDBEE24FEF3}" type="slidenum">
              <a:rPr lang="en-US" altLang="en-US"/>
              <a:pPr/>
              <a:t>‹#›</a:t>
            </a:fld>
            <a:endParaRPr lang="en-US" altLang="en-US" i="0"/>
          </a:p>
        </p:txBody>
      </p:sp>
    </p:spTree>
    <p:extLst>
      <p:ext uri="{BB962C8B-B14F-4D97-AF65-F5344CB8AC3E}">
        <p14:creationId xmlns:p14="http://schemas.microsoft.com/office/powerpoint/2010/main" val="829056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07/16/96</a:t>
            </a:r>
            <a:endParaRPr lang="en-US" altLang="en-US" i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E6C4D-5D82-4D64-8BCC-4FDDDE13A241}" type="slidenum">
              <a:rPr lang="en-US" altLang="en-US"/>
              <a:pPr/>
              <a:t>‹#›</a:t>
            </a:fld>
            <a:endParaRPr lang="en-US" altLang="en-US" i="0"/>
          </a:p>
        </p:txBody>
      </p:sp>
    </p:spTree>
    <p:extLst>
      <p:ext uri="{BB962C8B-B14F-4D97-AF65-F5344CB8AC3E}">
        <p14:creationId xmlns:p14="http://schemas.microsoft.com/office/powerpoint/2010/main" val="3954017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0"/>
            <a:ext cx="1752600" cy="6856413"/>
            <a:chOff x="0" y="0"/>
            <a:chExt cx="1104" cy="4319"/>
          </a:xfrm>
        </p:grpSpPr>
        <p:sp>
          <p:nvSpPr>
            <p:cNvPr id="1331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43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316" name="Group 4"/>
            <p:cNvGrpSpPr>
              <a:grpSpLocks/>
            </p:cNvGrpSpPr>
            <p:nvPr/>
          </p:nvGrpSpPr>
          <p:grpSpPr bwMode="auto">
            <a:xfrm>
              <a:off x="96" y="236"/>
              <a:ext cx="961" cy="773"/>
              <a:chOff x="96" y="236"/>
              <a:chExt cx="961" cy="773"/>
            </a:xfrm>
          </p:grpSpPr>
          <p:sp>
            <p:nvSpPr>
              <p:cNvPr id="13317" name="Freeform 5"/>
              <p:cNvSpPr>
                <a:spLocks/>
              </p:cNvSpPr>
              <p:nvPr/>
            </p:nvSpPr>
            <p:spPr bwMode="auto">
              <a:xfrm>
                <a:off x="738" y="495"/>
                <a:ext cx="319" cy="319"/>
              </a:xfrm>
              <a:custGeom>
                <a:avLst/>
                <a:gdLst>
                  <a:gd name="T0" fmla="*/ 318 w 319"/>
                  <a:gd name="T1" fmla="*/ 198 h 319"/>
                  <a:gd name="T2" fmla="*/ 318 w 319"/>
                  <a:gd name="T3" fmla="*/ 318 h 319"/>
                  <a:gd name="T4" fmla="*/ 1 w 319"/>
                  <a:gd name="T5" fmla="*/ 99 h 319"/>
                  <a:gd name="T6" fmla="*/ 0 w 319"/>
                  <a:gd name="T7" fmla="*/ 108 h 319"/>
                  <a:gd name="T8" fmla="*/ 46 w 319"/>
                  <a:gd name="T9" fmla="*/ 0 h 319"/>
                  <a:gd name="T10" fmla="*/ 318 w 319"/>
                  <a:gd name="T11" fmla="*/ 19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9" h="319">
                    <a:moveTo>
                      <a:pt x="318" y="198"/>
                    </a:moveTo>
                    <a:lnTo>
                      <a:pt x="318" y="318"/>
                    </a:lnTo>
                    <a:lnTo>
                      <a:pt x="1" y="99"/>
                    </a:lnTo>
                    <a:lnTo>
                      <a:pt x="0" y="108"/>
                    </a:lnTo>
                    <a:lnTo>
                      <a:pt x="46" y="0"/>
                    </a:lnTo>
                    <a:lnTo>
                      <a:pt x="318" y="198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18" name="Freeform 6"/>
              <p:cNvSpPr>
                <a:spLocks/>
              </p:cNvSpPr>
              <p:nvPr/>
            </p:nvSpPr>
            <p:spPr bwMode="auto">
              <a:xfrm>
                <a:off x="96" y="495"/>
                <a:ext cx="319" cy="319"/>
              </a:xfrm>
              <a:custGeom>
                <a:avLst/>
                <a:gdLst>
                  <a:gd name="T0" fmla="*/ 0 w 319"/>
                  <a:gd name="T1" fmla="*/ 198 h 319"/>
                  <a:gd name="T2" fmla="*/ 0 w 319"/>
                  <a:gd name="T3" fmla="*/ 318 h 319"/>
                  <a:gd name="T4" fmla="*/ 316 w 319"/>
                  <a:gd name="T5" fmla="*/ 99 h 319"/>
                  <a:gd name="T6" fmla="*/ 318 w 319"/>
                  <a:gd name="T7" fmla="*/ 108 h 319"/>
                  <a:gd name="T8" fmla="*/ 271 w 319"/>
                  <a:gd name="T9" fmla="*/ 0 h 319"/>
                  <a:gd name="T10" fmla="*/ 0 w 319"/>
                  <a:gd name="T11" fmla="*/ 19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9" h="319">
                    <a:moveTo>
                      <a:pt x="0" y="198"/>
                    </a:moveTo>
                    <a:lnTo>
                      <a:pt x="0" y="318"/>
                    </a:lnTo>
                    <a:lnTo>
                      <a:pt x="316" y="99"/>
                    </a:lnTo>
                    <a:lnTo>
                      <a:pt x="318" y="108"/>
                    </a:lnTo>
                    <a:lnTo>
                      <a:pt x="271" y="0"/>
                    </a:lnTo>
                    <a:lnTo>
                      <a:pt x="0" y="198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3319" name="Group 7"/>
              <p:cNvGrpSpPr>
                <a:grpSpLocks/>
              </p:cNvGrpSpPr>
              <p:nvPr/>
            </p:nvGrpSpPr>
            <p:grpSpPr bwMode="auto">
              <a:xfrm>
                <a:off x="152" y="236"/>
                <a:ext cx="823" cy="773"/>
                <a:chOff x="152" y="236"/>
                <a:chExt cx="823" cy="773"/>
              </a:xfrm>
            </p:grpSpPr>
            <p:sp>
              <p:nvSpPr>
                <p:cNvPr id="13320" name="AutoShape 8" descr="Green marble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152" y="236"/>
                  <a:ext cx="822" cy="772"/>
                </a:xfrm>
                <a:prstGeom prst="triangle">
                  <a:avLst>
                    <a:gd name="adj" fmla="val 49995"/>
                  </a:avLst>
                </a:prstGeom>
                <a:blipFill dpi="0" rotWithShape="0">
                  <a:blip r:embed="rId13"/>
                  <a:srcRect/>
                  <a:tile tx="0" ty="0" sx="100000" sy="100000" flip="none" algn="tl"/>
                </a:blipFill>
                <a:ln w="12700" cap="sq">
                  <a:solidFill>
                    <a:srgbClr val="006633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1" name="Freeform 9"/>
                <p:cNvSpPr>
                  <a:spLocks/>
                </p:cNvSpPr>
                <p:nvPr/>
              </p:nvSpPr>
              <p:spPr bwMode="auto">
                <a:xfrm>
                  <a:off x="152" y="236"/>
                  <a:ext cx="412" cy="773"/>
                </a:xfrm>
                <a:custGeom>
                  <a:avLst/>
                  <a:gdLst>
                    <a:gd name="T0" fmla="*/ 411 w 412"/>
                    <a:gd name="T1" fmla="*/ 772 h 773"/>
                    <a:gd name="T2" fmla="*/ 411 w 412"/>
                    <a:gd name="T3" fmla="*/ 637 h 773"/>
                    <a:gd name="T4" fmla="*/ 127 w 412"/>
                    <a:gd name="T5" fmla="*/ 75 h 773"/>
                    <a:gd name="T6" fmla="*/ 0 w 412"/>
                    <a:gd name="T7" fmla="*/ 0 h 773"/>
                    <a:gd name="T8" fmla="*/ 411 w 412"/>
                    <a:gd name="T9" fmla="*/ 772 h 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2" h="773">
                      <a:moveTo>
                        <a:pt x="411" y="772"/>
                      </a:moveTo>
                      <a:lnTo>
                        <a:pt x="411" y="637"/>
                      </a:lnTo>
                      <a:lnTo>
                        <a:pt x="127" y="75"/>
                      </a:lnTo>
                      <a:lnTo>
                        <a:pt x="0" y="0"/>
                      </a:lnTo>
                      <a:lnTo>
                        <a:pt x="411" y="772"/>
                      </a:lnTo>
                    </a:path>
                  </a:pathLst>
                </a:custGeom>
                <a:solidFill>
                  <a:srgbClr val="002010">
                    <a:alpha val="50000"/>
                  </a:srgbClr>
                </a:solidFill>
                <a:ln w="12700" cap="sq">
                  <a:solidFill>
                    <a:srgbClr val="0066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2" name="Freeform 10"/>
                <p:cNvSpPr>
                  <a:spLocks/>
                </p:cNvSpPr>
                <p:nvPr/>
              </p:nvSpPr>
              <p:spPr bwMode="auto">
                <a:xfrm>
                  <a:off x="152" y="236"/>
                  <a:ext cx="823" cy="77"/>
                </a:xfrm>
                <a:custGeom>
                  <a:avLst/>
                  <a:gdLst>
                    <a:gd name="T0" fmla="*/ 0 w 823"/>
                    <a:gd name="T1" fmla="*/ 0 h 77"/>
                    <a:gd name="T2" fmla="*/ 127 w 823"/>
                    <a:gd name="T3" fmla="*/ 76 h 77"/>
                    <a:gd name="T4" fmla="*/ 712 w 823"/>
                    <a:gd name="T5" fmla="*/ 76 h 77"/>
                    <a:gd name="T6" fmla="*/ 822 w 823"/>
                    <a:gd name="T7" fmla="*/ 0 h 77"/>
                    <a:gd name="T8" fmla="*/ 0 w 823"/>
                    <a:gd name="T9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3" h="77">
                      <a:moveTo>
                        <a:pt x="0" y="0"/>
                      </a:moveTo>
                      <a:lnTo>
                        <a:pt x="127" y="76"/>
                      </a:lnTo>
                      <a:lnTo>
                        <a:pt x="712" y="76"/>
                      </a:lnTo>
                      <a:lnTo>
                        <a:pt x="822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71BB96">
                    <a:alpha val="50000"/>
                  </a:srgbClr>
                </a:solidFill>
                <a:ln w="12700" cap="sq">
                  <a:solidFill>
                    <a:srgbClr val="0066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3" name="Freeform 11"/>
                <p:cNvSpPr>
                  <a:spLocks/>
                </p:cNvSpPr>
                <p:nvPr/>
              </p:nvSpPr>
              <p:spPr bwMode="auto">
                <a:xfrm>
                  <a:off x="563" y="236"/>
                  <a:ext cx="412" cy="773"/>
                </a:xfrm>
                <a:custGeom>
                  <a:avLst/>
                  <a:gdLst>
                    <a:gd name="T0" fmla="*/ 0 w 412"/>
                    <a:gd name="T1" fmla="*/ 772 h 773"/>
                    <a:gd name="T2" fmla="*/ 0 w 412"/>
                    <a:gd name="T3" fmla="*/ 637 h 773"/>
                    <a:gd name="T4" fmla="*/ 283 w 412"/>
                    <a:gd name="T5" fmla="*/ 75 h 773"/>
                    <a:gd name="T6" fmla="*/ 411 w 412"/>
                    <a:gd name="T7" fmla="*/ 0 h 773"/>
                    <a:gd name="T8" fmla="*/ 0 w 412"/>
                    <a:gd name="T9" fmla="*/ 772 h 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2" h="773">
                      <a:moveTo>
                        <a:pt x="0" y="772"/>
                      </a:moveTo>
                      <a:lnTo>
                        <a:pt x="0" y="637"/>
                      </a:lnTo>
                      <a:lnTo>
                        <a:pt x="283" y="75"/>
                      </a:lnTo>
                      <a:lnTo>
                        <a:pt x="411" y="0"/>
                      </a:lnTo>
                      <a:lnTo>
                        <a:pt x="0" y="772"/>
                      </a:lnTo>
                    </a:path>
                  </a:pathLst>
                </a:custGeom>
                <a:solidFill>
                  <a:srgbClr val="006633">
                    <a:alpha val="50000"/>
                  </a:srgbClr>
                </a:solidFill>
                <a:ln w="12700" cap="sq">
                  <a:solidFill>
                    <a:srgbClr val="0066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3324" name="Rectangle 12"/>
              <p:cNvSpPr>
                <a:spLocks noChangeArrowheads="1"/>
              </p:cNvSpPr>
              <p:nvPr/>
            </p:nvSpPr>
            <p:spPr bwMode="auto">
              <a:xfrm>
                <a:off x="96" y="704"/>
                <a:ext cx="959" cy="109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50000">
                    <a:schemeClr val="folHlink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3325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70866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3326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1988" y="19050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3327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992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i="1">
                <a:latin typeface="Arial" charset="0"/>
              </a:defRPr>
            </a:lvl1pPr>
          </a:lstStyle>
          <a:p>
            <a:r>
              <a:rPr lang="en-US" altLang="en-US"/>
              <a:t>07/16/96</a:t>
            </a:r>
            <a:endParaRPr lang="en-US" altLang="en-US" i="0"/>
          </a:p>
        </p:txBody>
      </p:sp>
      <p:sp>
        <p:nvSpPr>
          <p:cNvPr id="13328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921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13329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992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 i="1">
                <a:latin typeface="Arial" charset="0"/>
              </a:defRPr>
            </a:lvl1pPr>
          </a:lstStyle>
          <a:p>
            <a:fld id="{26CEBDEE-638B-4FBD-BFD2-B28BE5847FB9}" type="slidenum">
              <a:rPr lang="en-US" altLang="en-US"/>
              <a:pPr/>
              <a:t>‹#›</a:t>
            </a:fld>
            <a:endParaRPr lang="en-US" altLang="en-US" i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Book Antiqu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Book Antiqu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Book Antiqu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Book Antiqua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Book Antiqua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Book Antiqua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Book Antiqua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Book Antiqu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Monotype Sorts" pitchFamily="2" charset="2"/>
        <a:buChar char="t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en-US" sz="1200"/>
              <a:t>Founded in 1965</a:t>
            </a:r>
          </a:p>
          <a:p>
            <a:r>
              <a:rPr lang="en-US" altLang="en-US" sz="1200"/>
              <a:t>Manege over $25 billion in assets</a:t>
            </a:r>
          </a:p>
          <a:p>
            <a:r>
              <a:rPr lang="en-US" altLang="en-US" sz="1200"/>
              <a:t>Provide a wide variaty of portfolios</a:t>
            </a:r>
            <a:endParaRPr lang="en-US" altLang="en-US" sz="280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 anchor="b"/>
          <a:lstStyle/>
          <a:p>
            <a:endParaRPr lang="en-US" altLang="en-US"/>
          </a:p>
        </p:txBody>
      </p:sp>
      <p:sp>
        <p:nvSpPr>
          <p:cNvPr id="7171" name="Rectangle 3"/>
          <p:cNvSpPr>
            <a:spLocks noChangeArrowheads="1"/>
          </p:cNvSpPr>
          <p:nvPr>
            <p:ph type="body" idx="1"/>
          </p:nvPr>
        </p:nvSpPr>
        <p:spPr>
          <a:xfrm>
            <a:off x="661988" y="1905000"/>
            <a:ext cx="7772400" cy="2819400"/>
          </a:xfrm>
          <a:noFill/>
          <a:ln/>
        </p:spPr>
        <p:txBody>
          <a:bodyPr/>
          <a:lstStyle/>
          <a:p>
            <a:r>
              <a:rPr lang="en-US" altLang="en-US" sz="1200"/>
              <a:t>Provide invstment information </a:t>
            </a:r>
          </a:p>
          <a:p>
            <a:r>
              <a:rPr lang="en-US" altLang="en-US" sz="1200"/>
              <a:t>Be available to give you investment assistantce</a:t>
            </a:r>
          </a:p>
          <a:p>
            <a:r>
              <a:rPr lang="en-US" altLang="en-US" sz="1200"/>
              <a:t>Make specific mutual fund recommendations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 anchor="b"/>
          <a:lstStyle/>
          <a:p>
            <a:endParaRPr lang="en-GB" altLang="en-US"/>
          </a:p>
        </p:txBody>
      </p:sp>
      <p:sp>
        <p:nvSpPr>
          <p:cNvPr id="8195" name="Rectangle 3"/>
          <p:cNvSpPr>
            <a:spLocks noChangeArrowheads="1"/>
          </p:cNvSpPr>
          <p:nvPr>
            <p:ph type="body" idx="1"/>
          </p:nvPr>
        </p:nvSpPr>
        <p:spPr>
          <a:xfrm>
            <a:off x="661988" y="1905000"/>
            <a:ext cx="7772400" cy="23622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  <a:buFont typeface="Monotype Sorts" pitchFamily="2" charset="2"/>
              <a:buNone/>
            </a:pPr>
            <a:r>
              <a:rPr lang="en-US" altLang="en-US" sz="1200"/>
              <a:t>What are my investment objctives?</a:t>
            </a:r>
          </a:p>
          <a:p>
            <a:pPr>
              <a:lnSpc>
                <a:spcPct val="90000"/>
              </a:lnSpc>
              <a:spcBef>
                <a:spcPct val="10000"/>
              </a:spcBef>
              <a:buFont typeface="Monotype Sorts" pitchFamily="2" charset="2"/>
              <a:buNone/>
            </a:pPr>
            <a:r>
              <a:rPr lang="en-US" altLang="en-US" sz="1200"/>
              <a:t>What potential does the investment offer?</a:t>
            </a:r>
          </a:p>
          <a:p>
            <a:pPr>
              <a:lnSpc>
                <a:spcPct val="90000"/>
              </a:lnSpc>
              <a:spcBef>
                <a:spcPct val="10000"/>
              </a:spcBef>
              <a:buFont typeface="Monotype Sorts" pitchFamily="2" charset="2"/>
              <a:buNone/>
            </a:pPr>
            <a:r>
              <a:rPr lang="en-US" altLang="en-US" sz="1200"/>
              <a:t>How moch income might this investment offer?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61988" y="4800600"/>
            <a:ext cx="7415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altLang="en-US"/>
          </a:p>
        </p:txBody>
      </p:sp>
      <p:graphicFrame>
        <p:nvGraphicFramePr>
          <p:cNvPr id="8199" name="Object 7"/>
          <p:cNvGraphicFramePr>
            <a:graphicFrameLocks noChangeAspect="1"/>
          </p:cNvGraphicFramePr>
          <p:nvPr/>
        </p:nvGraphicFramePr>
        <p:xfrm>
          <a:off x="7086600" y="284163"/>
          <a:ext cx="1806575" cy="169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Clip" r:id="rId3" imgW="1807200" imgH="1696680" progId="MS_ClipArt_Gallery.2">
                  <p:embed/>
                </p:oleObj>
              </mc:Choice>
              <mc:Fallback>
                <p:oleObj name="Clip" r:id="rId3" imgW="1807200" imgH="1696680" progId="MS_ClipArt_Gallery.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284163"/>
                        <a:ext cx="1806575" cy="169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 alt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/>
              <a:t>Begin Your Invstment Program as Early as Possible</a:t>
            </a:r>
          </a:p>
          <a:p>
            <a:r>
              <a:rPr lang="en-US" altLang="en-US" sz="1200"/>
              <a:t>95% of American will reach age 65 without adequate retrement funds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usiness Plan">
  <a:themeElements>
    <a:clrScheme name="Business Plan 2">
      <a:dk1>
        <a:srgbClr val="000000"/>
      </a:dk1>
      <a:lt1>
        <a:srgbClr val="FFFFFF"/>
      </a:lt1>
      <a:dk2>
        <a:srgbClr val="006633"/>
      </a:dk2>
      <a:lt2>
        <a:srgbClr val="FFFFFF"/>
      </a:lt2>
      <a:accent1>
        <a:srgbClr val="009999"/>
      </a:accent1>
      <a:accent2>
        <a:srgbClr val="8263A2"/>
      </a:accent2>
      <a:accent3>
        <a:srgbClr val="FFFFFF"/>
      </a:accent3>
      <a:accent4>
        <a:srgbClr val="000000"/>
      </a:accent4>
      <a:accent5>
        <a:srgbClr val="AACACA"/>
      </a:accent5>
      <a:accent6>
        <a:srgbClr val="755992"/>
      </a:accent6>
      <a:hlink>
        <a:srgbClr val="0665C6"/>
      </a:hlink>
      <a:folHlink>
        <a:srgbClr val="71BB96"/>
      </a:folHlink>
    </a:clrScheme>
    <a:fontScheme name="Business Plan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 Antiqu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 Antiqua" pitchFamily="18" charset="0"/>
          </a:defRPr>
        </a:defPPr>
      </a:lstStyle>
    </a:lnDef>
  </a:objectDefaults>
  <a:extraClrSchemeLst>
    <a:extraClrScheme>
      <a:clrScheme name="Business Plan 1">
        <a:dk1>
          <a:srgbClr val="000000"/>
        </a:dk1>
        <a:lt1>
          <a:srgbClr val="EAEAEA"/>
        </a:lt1>
        <a:dk2>
          <a:srgbClr val="00763B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AABDAF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71BB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2">
        <a:dk1>
          <a:srgbClr val="000000"/>
        </a:dk1>
        <a:lt1>
          <a:srgbClr val="FFFFFF"/>
        </a:lt1>
        <a:dk2>
          <a:srgbClr val="006633"/>
        </a:dk2>
        <a:lt2>
          <a:srgbClr val="FFFFFF"/>
        </a:lt2>
        <a:accent1>
          <a:srgbClr val="009999"/>
        </a:accent1>
        <a:accent2>
          <a:srgbClr val="8263A2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71BB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Plan 4">
        <a:dk1>
          <a:srgbClr val="271A0D"/>
        </a:dk1>
        <a:lt1>
          <a:srgbClr val="EAEAEA"/>
        </a:lt1>
        <a:dk2>
          <a:srgbClr val="996633"/>
        </a:dk2>
        <a:lt2>
          <a:srgbClr val="FFFFCC"/>
        </a:lt2>
        <a:accent1>
          <a:srgbClr val="CC6600"/>
        </a:accent1>
        <a:accent2>
          <a:srgbClr val="FF9900"/>
        </a:accent2>
        <a:accent3>
          <a:srgbClr val="CAB8AD"/>
        </a:accent3>
        <a:accent4>
          <a:srgbClr val="C8C8C8"/>
        </a:accent4>
        <a:accent5>
          <a:srgbClr val="E2B8AA"/>
        </a:accent5>
        <a:accent6>
          <a:srgbClr val="E78A00"/>
        </a:accent6>
        <a:hlink>
          <a:srgbClr val="CC3300"/>
        </a:hlink>
        <a:folHlink>
          <a:srgbClr val="CA956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Plan 5">
        <a:dk1>
          <a:srgbClr val="001428"/>
        </a:dk1>
        <a:lt1>
          <a:srgbClr val="DDDDDD"/>
        </a:lt1>
        <a:dk2>
          <a:srgbClr val="336699"/>
        </a:dk2>
        <a:lt2>
          <a:srgbClr val="CCFFCC"/>
        </a:lt2>
        <a:accent1>
          <a:srgbClr val="009999"/>
        </a:accent1>
        <a:accent2>
          <a:srgbClr val="8263A2"/>
        </a:accent2>
        <a:accent3>
          <a:srgbClr val="ADB8CA"/>
        </a:accent3>
        <a:accent4>
          <a:srgbClr val="BDBDBD"/>
        </a:accent4>
        <a:accent5>
          <a:srgbClr val="AACACA"/>
        </a:accent5>
        <a:accent6>
          <a:srgbClr val="755992"/>
        </a:accent6>
        <a:hlink>
          <a:srgbClr val="0665C6"/>
        </a:hlink>
        <a:folHlink>
          <a:srgbClr val="699BC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D:\Templates\Business Plan.pot</Template>
  <TotalTime>367</TotalTime>
  <Words>120</Words>
  <Application>Microsoft Office PowerPoint</Application>
  <PresentationFormat>On-screen Show (4:3)</PresentationFormat>
  <Paragraphs>13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Book Antiqua</vt:lpstr>
      <vt:lpstr>Monotype Sorts</vt:lpstr>
      <vt:lpstr>Business Plan</vt:lpstr>
      <vt:lpstr>Microsoft Clip Gallery</vt:lpstr>
      <vt:lpstr>PowerPoint Presentation</vt:lpstr>
      <vt:lpstr>PowerPoint Presentation</vt:lpstr>
      <vt:lpstr>PowerPoint Presentation</vt:lpstr>
      <vt:lpstr>PowerPoint Presentation</vt:lpstr>
    </vt:vector>
  </TitlesOfParts>
  <Company>Ferguson and Bardell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Ferguson and Bardell</dc:title>
  <dc:creator>Director of Communications</dc:creator>
  <cp:lastModifiedBy>student</cp:lastModifiedBy>
  <cp:revision>47</cp:revision>
  <dcterms:created xsi:type="dcterms:W3CDTF">1995-06-19T18:51:08Z</dcterms:created>
  <dcterms:modified xsi:type="dcterms:W3CDTF">2015-11-14T09:04:35Z</dcterms:modified>
</cp:coreProperties>
</file>