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0" r:id="rId1"/>
  </p:sldMasterIdLst>
  <p:notesMasterIdLst>
    <p:notesMasterId r:id="rId10"/>
  </p:notesMasterIdLst>
  <p:handoutMasterIdLst>
    <p:handoutMasterId r:id="rId11"/>
  </p:handoutMasterIdLst>
  <p:sldIdLst>
    <p:sldId id="360" r:id="rId2"/>
    <p:sldId id="363" r:id="rId3"/>
    <p:sldId id="364" r:id="rId4"/>
    <p:sldId id="365" r:id="rId5"/>
    <p:sldId id="367" r:id="rId6"/>
    <p:sldId id="368" r:id="rId7"/>
    <p:sldId id="370" r:id="rId8"/>
    <p:sldId id="382" r:id="rId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04" autoAdjust="0"/>
    <p:restoredTop sz="94660" autoAdjust="0"/>
  </p:normalViewPr>
  <p:slideViewPr>
    <p:cSldViewPr>
      <p:cViewPr>
        <p:scale>
          <a:sx n="77" d="100"/>
          <a:sy n="77" d="100"/>
        </p:scale>
        <p:origin x="-1182" y="-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omic Sans MS" pitchFamily="66" charset="0"/>
              </a:defRPr>
            </a:lvl1pPr>
          </a:lstStyle>
          <a:p>
            <a:endParaRPr lang="en-US" altLang="en-US"/>
          </a:p>
        </p:txBody>
      </p:sp>
      <p:sp>
        <p:nvSpPr>
          <p:cNvPr id="2191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omic Sans MS" pitchFamily="66" charset="0"/>
              </a:defRPr>
            </a:lvl1pPr>
          </a:lstStyle>
          <a:p>
            <a:endParaRPr lang="en-US" altLang="en-US"/>
          </a:p>
        </p:txBody>
      </p:sp>
      <p:sp>
        <p:nvSpPr>
          <p:cNvPr id="2191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omic Sans MS" pitchFamily="66" charset="0"/>
              </a:defRPr>
            </a:lvl1pPr>
          </a:lstStyle>
          <a:p>
            <a:endParaRPr lang="en-US" altLang="en-US"/>
          </a:p>
        </p:txBody>
      </p:sp>
      <p:sp>
        <p:nvSpPr>
          <p:cNvPr id="2191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omic Sans MS" pitchFamily="66" charset="0"/>
              </a:defRPr>
            </a:lvl1pPr>
          </a:lstStyle>
          <a:p>
            <a:fld id="{19AE8A4B-0880-467F-9470-C4ECB1E506E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69875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 altLang="en-US"/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endParaRPr lang="en-US" altLang="en-US"/>
          </a:p>
        </p:txBody>
      </p:sp>
      <p:sp>
        <p:nvSpPr>
          <p:cNvPr id="87044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870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870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 altLang="en-US"/>
          </a:p>
        </p:txBody>
      </p:sp>
      <p:sp>
        <p:nvSpPr>
          <p:cNvPr id="870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537A92D8-9376-49AC-97B3-1BB24A4456C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77136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9858" name="Group 2"/>
          <p:cNvGrpSpPr>
            <a:grpSpLocks/>
          </p:cNvGrpSpPr>
          <p:nvPr/>
        </p:nvGrpSpPr>
        <p:grpSpPr bwMode="auto">
          <a:xfrm>
            <a:off x="0" y="927100"/>
            <a:ext cx="8991600" cy="4495800"/>
            <a:chOff x="0" y="584"/>
            <a:chExt cx="5664" cy="2832"/>
          </a:xfrm>
        </p:grpSpPr>
        <p:sp>
          <p:nvSpPr>
            <p:cNvPr id="249859" name="AutoShape 3"/>
            <p:cNvSpPr>
              <a:spLocks noChangeArrowheads="1"/>
            </p:cNvSpPr>
            <p:nvPr userDrawn="1"/>
          </p:nvSpPr>
          <p:spPr bwMode="auto">
            <a:xfrm>
              <a:off x="432" y="1304"/>
              <a:ext cx="4656" cy="2112"/>
            </a:xfrm>
            <a:prstGeom prst="roundRect">
              <a:avLst>
                <a:gd name="adj" fmla="val 16667"/>
              </a:avLst>
            </a:prstGeom>
            <a:noFill/>
            <a:ln w="50800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/>
              <a:endParaRPr lang="en-US" altLang="en-US" sz="2400">
                <a:latin typeface="Times New Roman" charset="0"/>
              </a:endParaRPr>
            </a:p>
          </p:txBody>
        </p:sp>
        <p:sp>
          <p:nvSpPr>
            <p:cNvPr id="249860" name="Rectangle 4"/>
            <p:cNvSpPr>
              <a:spLocks noChangeArrowheads="1"/>
            </p:cNvSpPr>
            <p:nvPr userDrawn="1"/>
          </p:nvSpPr>
          <p:spPr bwMode="blackWhite">
            <a:xfrm>
              <a:off x="144" y="584"/>
              <a:ext cx="4512" cy="624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/>
              <a:endParaRPr lang="en-US" altLang="en-US" sz="2400">
                <a:latin typeface="Times New Roman" charset="0"/>
              </a:endParaRPr>
            </a:p>
          </p:txBody>
        </p:sp>
        <p:sp>
          <p:nvSpPr>
            <p:cNvPr id="249861" name="AutoShape 5"/>
            <p:cNvSpPr>
              <a:spLocks noChangeArrowheads="1"/>
            </p:cNvSpPr>
            <p:nvPr userDrawn="1"/>
          </p:nvSpPr>
          <p:spPr bwMode="blackWhite">
            <a:xfrm>
              <a:off x="0" y="872"/>
              <a:ext cx="5664" cy="1152"/>
            </a:xfrm>
            <a:custGeom>
              <a:avLst/>
              <a:gdLst>
                <a:gd name="G0" fmla="+- 1000 0 0"/>
                <a:gd name="G1" fmla="+- 1000 0 0"/>
                <a:gd name="G2" fmla="+- G0 0 G1"/>
                <a:gd name="G3" fmla="*/ G1 1 2"/>
                <a:gd name="G4" fmla="+- G0 0 G3"/>
                <a:gd name="T0" fmla="*/ 0 w 1000"/>
                <a:gd name="T1" fmla="*/ 0 h 1000"/>
                <a:gd name="T2" fmla="*/ 4417 w 1000"/>
                <a:gd name="T3" fmla="*/ 0 h 1000"/>
                <a:gd name="T4" fmla="*/ 4917 w 1000"/>
                <a:gd name="T5" fmla="*/ 500 h 1000"/>
                <a:gd name="T6" fmla="*/ 4417 w 1000"/>
                <a:gd name="T7" fmla="*/ 999 h 1000"/>
                <a:gd name="T8" fmla="*/ 0 w 1000"/>
                <a:gd name="T9" fmla="*/ 1000 h 1000"/>
                <a:gd name="T10" fmla="*/ 0 w 1000"/>
                <a:gd name="T11" fmla="*/ 0 h 1000"/>
                <a:gd name="T12" fmla="*/ G4 w 1000"/>
                <a:gd name="T13" fmla="*/ G1 h 1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4917" h="1000">
                  <a:moveTo>
                    <a:pt x="0" y="0"/>
                  </a:moveTo>
                  <a:lnTo>
                    <a:pt x="4417" y="0"/>
                  </a:lnTo>
                  <a:cubicBezTo>
                    <a:pt x="4693" y="0"/>
                    <a:pt x="4917" y="223"/>
                    <a:pt x="4917" y="500"/>
                  </a:cubicBezTo>
                  <a:cubicBezTo>
                    <a:pt x="4917" y="776"/>
                    <a:pt x="4693" y="999"/>
                    <a:pt x="4417" y="999"/>
                  </a:cubicBezTo>
                  <a:lnTo>
                    <a:pt x="0" y="100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 altLang="en-US" sz="2400">
                <a:latin typeface="Times New Roman" charset="0"/>
              </a:endParaRPr>
            </a:p>
          </p:txBody>
        </p:sp>
        <p:sp>
          <p:nvSpPr>
            <p:cNvPr id="249862" name="Line 6"/>
            <p:cNvSpPr>
              <a:spLocks noChangeShapeType="1"/>
            </p:cNvSpPr>
            <p:nvPr userDrawn="1"/>
          </p:nvSpPr>
          <p:spPr bwMode="auto">
            <a:xfrm>
              <a:off x="0" y="1928"/>
              <a:ext cx="5232" cy="0"/>
            </a:xfrm>
            <a:prstGeom prst="line">
              <a:avLst/>
            </a:prstGeom>
            <a:noFill/>
            <a:ln w="508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49863" name="Rectangle 7"/>
          <p:cNvSpPr>
            <a:spLocks noGrp="1" noChangeArrowheads="1"/>
          </p:cNvSpPr>
          <p:nvPr>
            <p:ph type="ctrTitle"/>
          </p:nvPr>
        </p:nvSpPr>
        <p:spPr>
          <a:xfrm>
            <a:off x="228600" y="1427163"/>
            <a:ext cx="8077200" cy="1609725"/>
          </a:xfrm>
        </p:spPr>
        <p:txBody>
          <a:bodyPr/>
          <a:lstStyle>
            <a:lvl1pPr>
              <a:defRPr sz="4600"/>
            </a:lvl1pPr>
          </a:lstStyle>
          <a:p>
            <a:pPr lvl="0"/>
            <a:r>
              <a:rPr lang="en-US" altLang="en-US" noProof="0" smtClean="0"/>
              <a:t>Click to edit Master title style</a:t>
            </a:r>
          </a:p>
        </p:txBody>
      </p:sp>
      <p:sp>
        <p:nvSpPr>
          <p:cNvPr id="249864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441700"/>
            <a:ext cx="6629400" cy="16764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</a:p>
        </p:txBody>
      </p:sp>
      <p:sp>
        <p:nvSpPr>
          <p:cNvPr id="249865" name="Rectangle 9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8400"/>
            <a:ext cx="2133600" cy="471488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249866" name="Rectangle 10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53163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249867" name="Rectangle 11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2133600" cy="471488"/>
          </a:xfrm>
        </p:spPr>
        <p:txBody>
          <a:bodyPr/>
          <a:lstStyle>
            <a:lvl1pPr>
              <a:defRPr/>
            </a:lvl1pPr>
          </a:lstStyle>
          <a:p>
            <a:fld id="{E3174FED-1E2D-42DB-A7D5-72DF2F481FDE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BE2B32-5760-4198-8FA7-A9BA3820A94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355190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50013" y="228600"/>
            <a:ext cx="2084387" cy="5791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5263" y="228600"/>
            <a:ext cx="6102350" cy="5791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D9A445-3EEA-444C-9135-723A86BFA55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2158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B7D947-8E26-4A05-8C8A-D7737871984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535113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3883DE-2CCF-49EE-98CD-380B033379E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166540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38862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8862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DCBD3C-0DFB-4BEA-A96B-AB77176D7A4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857635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9F6ADC-A958-4BE6-BC72-E3EFAECD15B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309116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558CAB-5B8A-4BD3-AE29-3B31820E897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483404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B3F0FE-9606-4147-AB7D-19718D17057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828255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CDAB61-62BB-4DE2-B019-F5EF13BB555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112090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91B15E-D9BD-44B6-BF80-17FFF805378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990672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8834" name="Group 2"/>
          <p:cNvGrpSpPr>
            <a:grpSpLocks/>
          </p:cNvGrpSpPr>
          <p:nvPr/>
        </p:nvGrpSpPr>
        <p:grpSpPr bwMode="auto">
          <a:xfrm>
            <a:off x="0" y="152400"/>
            <a:ext cx="8686800" cy="6096000"/>
            <a:chOff x="0" y="96"/>
            <a:chExt cx="5472" cy="3840"/>
          </a:xfrm>
        </p:grpSpPr>
        <p:sp>
          <p:nvSpPr>
            <p:cNvPr id="248835" name="AutoShape 3"/>
            <p:cNvSpPr>
              <a:spLocks noChangeArrowheads="1"/>
            </p:cNvSpPr>
            <p:nvPr/>
          </p:nvSpPr>
          <p:spPr bwMode="auto">
            <a:xfrm>
              <a:off x="240" y="336"/>
              <a:ext cx="5232" cy="3600"/>
            </a:xfrm>
            <a:prstGeom prst="roundRect">
              <a:avLst>
                <a:gd name="adj" fmla="val 13727"/>
              </a:avLst>
            </a:prstGeom>
            <a:noFill/>
            <a:ln w="50800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/>
              <a:endParaRPr lang="en-US" altLang="en-US" sz="2400">
                <a:latin typeface="Times New Roman" charset="0"/>
              </a:endParaRPr>
            </a:p>
          </p:txBody>
        </p:sp>
        <p:sp>
          <p:nvSpPr>
            <p:cNvPr id="248836" name="AutoShape 4"/>
            <p:cNvSpPr>
              <a:spLocks noChangeArrowheads="1"/>
            </p:cNvSpPr>
            <p:nvPr/>
          </p:nvSpPr>
          <p:spPr bwMode="blackWhite">
            <a:xfrm>
              <a:off x="0" y="96"/>
              <a:ext cx="5376" cy="768"/>
            </a:xfrm>
            <a:custGeom>
              <a:avLst/>
              <a:gdLst>
                <a:gd name="G0" fmla="+- 1000 0 0"/>
                <a:gd name="G1" fmla="+- 1000 0 0"/>
                <a:gd name="G2" fmla="+- G0 0 G1"/>
                <a:gd name="G3" fmla="*/ G1 1 2"/>
                <a:gd name="G4" fmla="+- G0 0 G3"/>
                <a:gd name="T0" fmla="*/ 0 w 1000"/>
                <a:gd name="T1" fmla="*/ 0 h 1000"/>
                <a:gd name="T2" fmla="*/ 6500 w 1000"/>
                <a:gd name="T3" fmla="*/ 0 h 1000"/>
                <a:gd name="T4" fmla="*/ 7000 w 1000"/>
                <a:gd name="T5" fmla="*/ 500 h 1000"/>
                <a:gd name="T6" fmla="*/ 6500 w 1000"/>
                <a:gd name="T7" fmla="*/ 999 h 1000"/>
                <a:gd name="T8" fmla="*/ 0 w 1000"/>
                <a:gd name="T9" fmla="*/ 1000 h 1000"/>
                <a:gd name="T10" fmla="*/ 0 w 1000"/>
                <a:gd name="T11" fmla="*/ 0 h 1000"/>
                <a:gd name="T12" fmla="*/ G4 w 1000"/>
                <a:gd name="T13" fmla="*/ G1 h 1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7000" h="1000">
                  <a:moveTo>
                    <a:pt x="0" y="0"/>
                  </a:moveTo>
                  <a:lnTo>
                    <a:pt x="6500" y="0"/>
                  </a:lnTo>
                  <a:cubicBezTo>
                    <a:pt x="6776" y="0"/>
                    <a:pt x="7000" y="223"/>
                    <a:pt x="7000" y="500"/>
                  </a:cubicBezTo>
                  <a:cubicBezTo>
                    <a:pt x="7000" y="776"/>
                    <a:pt x="6776" y="999"/>
                    <a:pt x="6500" y="999"/>
                  </a:cubicBezTo>
                  <a:lnTo>
                    <a:pt x="0" y="100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 altLang="en-US" sz="2400">
                <a:latin typeface="Times New Roman" charset="0"/>
              </a:endParaRPr>
            </a:p>
          </p:txBody>
        </p:sp>
        <p:sp>
          <p:nvSpPr>
            <p:cNvPr id="248837" name="Line 5"/>
            <p:cNvSpPr>
              <a:spLocks noChangeShapeType="1"/>
            </p:cNvSpPr>
            <p:nvPr/>
          </p:nvSpPr>
          <p:spPr bwMode="auto">
            <a:xfrm>
              <a:off x="0" y="768"/>
              <a:ext cx="5088" cy="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48838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95263" y="228600"/>
            <a:ext cx="8015287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248839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7924800" cy="441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248840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 altLang="en-US"/>
          </a:p>
        </p:txBody>
      </p:sp>
      <p:sp>
        <p:nvSpPr>
          <p:cNvPr id="248841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/>
            </a:lvl1pPr>
          </a:lstStyle>
          <a:p>
            <a:endParaRPr lang="en-US" altLang="en-US"/>
          </a:p>
        </p:txBody>
      </p:sp>
      <p:sp>
        <p:nvSpPr>
          <p:cNvPr id="248842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 Black" pitchFamily="34" charset="0"/>
              </a:defRPr>
            </a:lvl1pPr>
          </a:lstStyle>
          <a:p>
            <a:fld id="{399398B6-0009-473A-911C-8CBD382857B7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1427163"/>
            <a:ext cx="7391400" cy="1609725"/>
          </a:xfrm>
        </p:spPr>
        <p:txBody>
          <a:bodyPr/>
          <a:lstStyle/>
          <a:p>
            <a:r>
              <a:rPr lang="en-US" altLang="en-US" sz="4800">
                <a:solidFill>
                  <a:srgbClr val="FFFF00"/>
                </a:solidFill>
              </a:rPr>
              <a:t>Communication Skills</a:t>
            </a:r>
          </a:p>
        </p:txBody>
      </p:sp>
      <p:sp>
        <p:nvSpPr>
          <p:cNvPr id="194563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en-US" altLang="en-US" sz="4000"/>
              <a:t>   All things are created twice!</a:t>
            </a:r>
          </a:p>
          <a:p>
            <a:pPr>
              <a:buFont typeface="Wingdings" pitchFamily="2" charset="2"/>
              <a:buNone/>
            </a:pPr>
            <a:r>
              <a:rPr lang="en-US" altLang="en-US" sz="4000"/>
              <a:t>   </a:t>
            </a:r>
          </a:p>
          <a:p>
            <a:pPr algn="ctr">
              <a:buFont typeface="Wingdings" pitchFamily="2" charset="2"/>
              <a:buNone/>
            </a:pPr>
            <a:r>
              <a:rPr lang="en-US" altLang="en-US"/>
              <a:t>(Begin with the end in mind)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1524000"/>
            <a:ext cx="7696200" cy="4267200"/>
          </a:xfrm>
        </p:spPr>
        <p:txBody>
          <a:bodyPr/>
          <a:lstStyle/>
          <a:p>
            <a:r>
              <a:rPr lang="en-US" altLang="en-US" sz="4000"/>
              <a:t>The effective teacher stands apart from the emotion of the situation and evaluates the options!  </a:t>
            </a:r>
          </a:p>
          <a:p>
            <a:endParaRPr lang="en-US" altLang="en-US" sz="1400"/>
          </a:p>
          <a:p>
            <a:r>
              <a:rPr lang="en-US" altLang="en-US" sz="4000"/>
              <a:t>The teacher has the ability to choose his/her response!</a:t>
            </a:r>
          </a:p>
          <a:p>
            <a:endParaRPr lang="en-US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09600" y="1600200"/>
            <a:ext cx="7696200" cy="4038600"/>
          </a:xfrm>
        </p:spPr>
        <p:txBody>
          <a:bodyPr/>
          <a:lstStyle/>
          <a:p>
            <a:r>
              <a:rPr lang="en-US" altLang="en-US" sz="4000"/>
              <a:t>The person is not the problem!  The problem is the problem!</a:t>
            </a:r>
          </a:p>
          <a:p>
            <a:endParaRPr lang="en-US" altLang="en-US" sz="4000"/>
          </a:p>
          <a:p>
            <a:r>
              <a:rPr lang="en-US" altLang="en-US" sz="4000"/>
              <a:t> Separate the person from the problem (externalizing).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1674813"/>
            <a:ext cx="7408863" cy="3570287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altLang="en-US"/>
              <a:t>   </a:t>
            </a:r>
            <a:r>
              <a:rPr lang="en-US" altLang="en-US" sz="4000"/>
              <a:t>Listen with the intent to understand, do not listen with the intent to reply.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800" u="sng"/>
              <a:t/>
            </a:r>
            <a:br>
              <a:rPr lang="en-US" altLang="en-US" sz="3800" u="sng"/>
            </a:br>
            <a:r>
              <a:rPr lang="en-US" altLang="en-US" sz="3800" u="sng">
                <a:solidFill>
                  <a:srgbClr val="FFFF00"/>
                </a:solidFill>
              </a:rPr>
              <a:t>Natural responses</a:t>
            </a:r>
            <a:br>
              <a:rPr lang="en-US" altLang="en-US" sz="3800" u="sng">
                <a:solidFill>
                  <a:srgbClr val="FFFF00"/>
                </a:solidFill>
              </a:rPr>
            </a:br>
            <a:endParaRPr lang="en-US" altLang="en-US" sz="3800" u="sng">
              <a:solidFill>
                <a:srgbClr val="FFFF00"/>
              </a:solidFill>
            </a:endParaRPr>
          </a:p>
        </p:txBody>
      </p:sp>
      <p:sp>
        <p:nvSpPr>
          <p:cNvPr id="202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en-US" altLang="en-US"/>
              <a:t>We evaluate</a:t>
            </a:r>
          </a:p>
          <a:p>
            <a:pPr>
              <a:buFont typeface="Wingdings" pitchFamily="2" charset="2"/>
              <a:buNone/>
            </a:pPr>
            <a:r>
              <a:rPr lang="en-US" altLang="en-US"/>
              <a:t>We probe</a:t>
            </a:r>
          </a:p>
          <a:p>
            <a:pPr>
              <a:buFont typeface="Wingdings" pitchFamily="2" charset="2"/>
              <a:buNone/>
            </a:pPr>
            <a:r>
              <a:rPr lang="en-US" altLang="en-US"/>
              <a:t>We advise</a:t>
            </a:r>
          </a:p>
          <a:p>
            <a:pPr>
              <a:buFont typeface="Wingdings" pitchFamily="2" charset="2"/>
              <a:buNone/>
            </a:pPr>
            <a:r>
              <a:rPr lang="en-US" altLang="en-US"/>
              <a:t>We interpret</a:t>
            </a:r>
          </a:p>
          <a:p>
            <a:pPr>
              <a:buFont typeface="Wingdings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800" u="sng">
                <a:solidFill>
                  <a:srgbClr val="FFFF00"/>
                </a:solidFill>
              </a:rPr>
              <a:t>Seek first to understand and then to be understood!</a:t>
            </a:r>
          </a:p>
        </p:txBody>
      </p:sp>
      <p:sp>
        <p:nvSpPr>
          <p:cNvPr id="2048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5350" y="2284413"/>
            <a:ext cx="7140575" cy="3656012"/>
          </a:xfrm>
        </p:spPr>
        <p:txBody>
          <a:bodyPr/>
          <a:lstStyle/>
          <a:p>
            <a:r>
              <a:rPr lang="en-US" altLang="en-US"/>
              <a:t>Let me listen to you.</a:t>
            </a:r>
          </a:p>
          <a:p>
            <a:r>
              <a:rPr lang="en-US" altLang="en-US"/>
              <a:t>Let me see if I understand what you say.</a:t>
            </a:r>
          </a:p>
          <a:p>
            <a:r>
              <a:rPr lang="en-US" altLang="en-US"/>
              <a:t>Let me tell you what I think.</a:t>
            </a:r>
          </a:p>
          <a:p>
            <a:pPr>
              <a:buFont typeface="Wingdings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371600"/>
            <a:ext cx="7696200" cy="3657600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en-US" altLang="en-US" sz="9600" b="1"/>
              <a:t>Think win/win!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Radial">
  <a:themeElements>
    <a:clrScheme name="Radial 1">
      <a:dk1>
        <a:srgbClr val="000000"/>
      </a:dk1>
      <a:lt1>
        <a:srgbClr val="FFFFFF"/>
      </a:lt1>
      <a:dk2>
        <a:srgbClr val="FFFFFF"/>
      </a:dk2>
      <a:lt2>
        <a:srgbClr val="669999"/>
      </a:lt2>
      <a:accent1>
        <a:srgbClr val="99CCFF"/>
      </a:accent1>
      <a:accent2>
        <a:srgbClr val="9999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8A8AE7"/>
      </a:accent6>
      <a:hlink>
        <a:srgbClr val="996666"/>
      </a:hlink>
      <a:folHlink>
        <a:srgbClr val="6666CC"/>
      </a:folHlink>
    </a:clrScheme>
    <a:fontScheme name="Rad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Radial 1">
        <a:dk1>
          <a:srgbClr val="000000"/>
        </a:dk1>
        <a:lt1>
          <a:srgbClr val="FFFFFF"/>
        </a:lt1>
        <a:dk2>
          <a:srgbClr val="FFFFFF"/>
        </a:dk2>
        <a:lt2>
          <a:srgbClr val="669999"/>
        </a:lt2>
        <a:accent1>
          <a:srgbClr val="99CC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8A8AE7"/>
        </a:accent6>
        <a:hlink>
          <a:srgbClr val="996666"/>
        </a:hlink>
        <a:folHlink>
          <a:srgbClr val="66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adial 2">
        <a:dk1>
          <a:srgbClr val="000000"/>
        </a:dk1>
        <a:lt1>
          <a:srgbClr val="FFFFFF"/>
        </a:lt1>
        <a:dk2>
          <a:srgbClr val="FFFFFF"/>
        </a:dk2>
        <a:lt2>
          <a:srgbClr val="817F3F"/>
        </a:lt2>
        <a:accent1>
          <a:srgbClr val="FFCC00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8A00"/>
        </a:accent6>
        <a:hlink>
          <a:srgbClr val="996666"/>
        </a:hlink>
        <a:folHlink>
          <a:srgbClr val="C9450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adial 3">
        <a:dk1>
          <a:srgbClr val="CC6600"/>
        </a:dk1>
        <a:lt1>
          <a:srgbClr val="FFFFFF"/>
        </a:lt1>
        <a:dk2>
          <a:srgbClr val="800000"/>
        </a:dk2>
        <a:lt2>
          <a:srgbClr val="FFFFFF"/>
        </a:lt2>
        <a:accent1>
          <a:srgbClr val="FF6600"/>
        </a:accent1>
        <a:accent2>
          <a:srgbClr val="33CCCC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2DB9B9"/>
        </a:accent6>
        <a:hlink>
          <a:srgbClr val="99FF33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4">
        <a:dk1>
          <a:srgbClr val="993300"/>
        </a:dk1>
        <a:lt1>
          <a:srgbClr val="FFFFFF"/>
        </a:lt1>
        <a:dk2>
          <a:srgbClr val="431A01"/>
        </a:dk2>
        <a:lt2>
          <a:srgbClr val="FFFFFF"/>
        </a:lt2>
        <a:accent1>
          <a:srgbClr val="FFCC00"/>
        </a:accent1>
        <a:accent2>
          <a:srgbClr val="FF9966"/>
        </a:accent2>
        <a:accent3>
          <a:srgbClr val="B0ABAA"/>
        </a:accent3>
        <a:accent4>
          <a:srgbClr val="DADADA"/>
        </a:accent4>
        <a:accent5>
          <a:srgbClr val="FFE2AA"/>
        </a:accent5>
        <a:accent6>
          <a:srgbClr val="E78A5C"/>
        </a:accent6>
        <a:hlink>
          <a:srgbClr val="FF6600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5">
        <a:dk1>
          <a:srgbClr val="75878B"/>
        </a:dk1>
        <a:lt1>
          <a:srgbClr val="FFFFFF"/>
        </a:lt1>
        <a:dk2>
          <a:srgbClr val="260000"/>
        </a:dk2>
        <a:lt2>
          <a:srgbClr val="FFFFFF"/>
        </a:lt2>
        <a:accent1>
          <a:srgbClr val="0099CC"/>
        </a:accent1>
        <a:accent2>
          <a:srgbClr val="FF3300"/>
        </a:accent2>
        <a:accent3>
          <a:srgbClr val="ACAAAA"/>
        </a:accent3>
        <a:accent4>
          <a:srgbClr val="DADADA"/>
        </a:accent4>
        <a:accent5>
          <a:srgbClr val="AACAE2"/>
        </a:accent5>
        <a:accent6>
          <a:srgbClr val="E72D00"/>
        </a:accent6>
        <a:hlink>
          <a:srgbClr val="FFCC00"/>
        </a:hlink>
        <a:folHlink>
          <a:srgbClr val="CC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6">
        <a:dk1>
          <a:srgbClr val="666699"/>
        </a:dk1>
        <a:lt1>
          <a:srgbClr val="FFFFFF"/>
        </a:lt1>
        <a:dk2>
          <a:srgbClr val="000000"/>
        </a:dk2>
        <a:lt2>
          <a:srgbClr val="FFFFFF"/>
        </a:lt2>
        <a:accent1>
          <a:srgbClr val="9966FF"/>
        </a:accent1>
        <a:accent2>
          <a:srgbClr val="99CCFF"/>
        </a:accent2>
        <a:accent3>
          <a:srgbClr val="AAAAAA"/>
        </a:accent3>
        <a:accent4>
          <a:srgbClr val="DADADA"/>
        </a:accent4>
        <a:accent5>
          <a:srgbClr val="CAB8FF"/>
        </a:accent5>
        <a:accent6>
          <a:srgbClr val="8AB9E7"/>
        </a:accent6>
        <a:hlink>
          <a:srgbClr val="FFFFCC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7">
        <a:dk1>
          <a:srgbClr val="666699"/>
        </a:dk1>
        <a:lt1>
          <a:srgbClr val="FFFFFF"/>
        </a:lt1>
        <a:dk2>
          <a:srgbClr val="2A2A40"/>
        </a:dk2>
        <a:lt2>
          <a:srgbClr val="FFFFFF"/>
        </a:lt2>
        <a:accent1>
          <a:srgbClr val="006699"/>
        </a:accent1>
        <a:accent2>
          <a:srgbClr val="CC9900"/>
        </a:accent2>
        <a:accent3>
          <a:srgbClr val="ACACAF"/>
        </a:accent3>
        <a:accent4>
          <a:srgbClr val="DADADA"/>
        </a:accent4>
        <a:accent5>
          <a:srgbClr val="AAB8CA"/>
        </a:accent5>
        <a:accent6>
          <a:srgbClr val="B98A00"/>
        </a:accent6>
        <a:hlink>
          <a:srgbClr val="CC6600"/>
        </a:hlink>
        <a:folHlink>
          <a:srgbClr val="6C94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8">
        <a:dk1>
          <a:srgbClr val="BECBD8"/>
        </a:dk1>
        <a:lt1>
          <a:srgbClr val="FFFFFF"/>
        </a:lt1>
        <a:dk2>
          <a:srgbClr val="2B335B"/>
        </a:dk2>
        <a:lt2>
          <a:srgbClr val="FFFFFF"/>
        </a:lt2>
        <a:accent1>
          <a:srgbClr val="0099CC"/>
        </a:accent1>
        <a:accent2>
          <a:srgbClr val="B5DBE3"/>
        </a:accent2>
        <a:accent3>
          <a:srgbClr val="ACADB5"/>
        </a:accent3>
        <a:accent4>
          <a:srgbClr val="DADADA"/>
        </a:accent4>
        <a:accent5>
          <a:srgbClr val="AACAE2"/>
        </a:accent5>
        <a:accent6>
          <a:srgbClr val="A4C6CE"/>
        </a:accent6>
        <a:hlink>
          <a:srgbClr val="FFCC00"/>
        </a:hlink>
        <a:folHlink>
          <a:srgbClr val="586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9">
        <a:dk1>
          <a:srgbClr val="3333FF"/>
        </a:dk1>
        <a:lt1>
          <a:srgbClr val="FFFFFF"/>
        </a:lt1>
        <a:dk2>
          <a:srgbClr val="000099"/>
        </a:dk2>
        <a:lt2>
          <a:srgbClr val="FFFFFF"/>
        </a:lt2>
        <a:accent1>
          <a:srgbClr val="339966"/>
        </a:accent1>
        <a:accent2>
          <a:srgbClr val="9999FF"/>
        </a:accent2>
        <a:accent3>
          <a:srgbClr val="AAAACA"/>
        </a:accent3>
        <a:accent4>
          <a:srgbClr val="DADADA"/>
        </a:accent4>
        <a:accent5>
          <a:srgbClr val="ADCAB8"/>
        </a:accent5>
        <a:accent6>
          <a:srgbClr val="8A8AE7"/>
        </a:accent6>
        <a:hlink>
          <a:srgbClr val="FFFF99"/>
        </a:hlink>
        <a:folHlink>
          <a:srgbClr val="17A0D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10">
        <a:dk1>
          <a:srgbClr val="808000"/>
        </a:dk1>
        <a:lt1>
          <a:srgbClr val="FFFFFF"/>
        </a:lt1>
        <a:dk2>
          <a:srgbClr val="354418"/>
        </a:dk2>
        <a:lt2>
          <a:srgbClr val="FFFFFF"/>
        </a:lt2>
        <a:accent1>
          <a:srgbClr val="60897C"/>
        </a:accent1>
        <a:accent2>
          <a:srgbClr val="99CC00"/>
        </a:accent2>
        <a:accent3>
          <a:srgbClr val="AEB0AB"/>
        </a:accent3>
        <a:accent4>
          <a:srgbClr val="DADADA"/>
        </a:accent4>
        <a:accent5>
          <a:srgbClr val="B6C4BF"/>
        </a:accent5>
        <a:accent6>
          <a:srgbClr val="8AB900"/>
        </a:accent6>
        <a:hlink>
          <a:srgbClr val="CCCC00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Radial</Template>
  <TotalTime>2278</TotalTime>
  <Words>129</Words>
  <Application>Microsoft Office PowerPoint</Application>
  <PresentationFormat>On-screen Show (4:3)</PresentationFormat>
  <Paragraphs>21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Times New Roman</vt:lpstr>
      <vt:lpstr>Wingdings</vt:lpstr>
      <vt:lpstr>Arial Black</vt:lpstr>
      <vt:lpstr>Comic Sans MS</vt:lpstr>
      <vt:lpstr>Radial</vt:lpstr>
      <vt:lpstr>Communication Skills</vt:lpstr>
      <vt:lpstr>PowerPoint Presentation</vt:lpstr>
      <vt:lpstr>PowerPoint Presentation</vt:lpstr>
      <vt:lpstr>PowerPoint Presentation</vt:lpstr>
      <vt:lpstr>PowerPoint Presentation</vt:lpstr>
      <vt:lpstr> Natural responses </vt:lpstr>
      <vt:lpstr>Seek first to understand and then to be understood!</vt:lpstr>
      <vt:lpstr>PowerPoint Presentation</vt:lpstr>
    </vt:vector>
  </TitlesOfParts>
  <Company>TechSkills Computer Learning Institute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Communication Skills</dc:title>
  <dc:creator>Epiteugma</dc:creator>
  <cp:lastModifiedBy>student</cp:lastModifiedBy>
  <cp:revision>95</cp:revision>
  <dcterms:created xsi:type="dcterms:W3CDTF">2005-06-28T11:11:32Z</dcterms:created>
  <dcterms:modified xsi:type="dcterms:W3CDTF">2015-11-14T09:02:46Z</dcterms:modified>
</cp:coreProperties>
</file>