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7" r:id="rId3"/>
    <p:sldId id="270" r:id="rId4"/>
    <p:sldId id="281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accent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90929"/>
  </p:normalViewPr>
  <p:slideViewPr>
    <p:cSldViewPr>
      <p:cViewPr>
        <p:scale>
          <a:sx n="81" d="100"/>
          <a:sy n="81" d="100"/>
        </p:scale>
        <p:origin x="-1032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92307692307693"/>
          <c:y val="7.3459715639810422E-2"/>
          <c:w val="0.8"/>
          <c:h val="0.77251184834123221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Certificates</c:v>
                </c:pt>
              </c:strCache>
            </c:strRef>
          </c:tx>
          <c:spPr>
            <a:ln w="34568">
              <a:solidFill>
                <a:srgbClr val="000000"/>
              </a:solidFill>
              <a:prstDash val="solid"/>
            </a:ln>
          </c:spPr>
          <c:marker>
            <c:symbol val="none"/>
          </c:marker>
          <c:cat>
            <c:strRef>
              <c:f>Sheet1!$B$1:$D$1</c:f>
              <c:strCache>
                <c:ptCount val="3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370</c:v>
                </c:pt>
                <c:pt idx="1">
                  <c:v>450</c:v>
                </c:pt>
                <c:pt idx="2">
                  <c:v>550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776064"/>
        <c:axId val="101282304"/>
      </c:lineChart>
      <c:catAx>
        <c:axId val="106776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8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33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1012823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1282304"/>
        <c:scaling>
          <c:orientation val="minMax"/>
        </c:scaling>
        <c:delete val="0"/>
        <c:axPos val="l"/>
        <c:majorGridlines>
          <c:spPr>
            <a:ln w="2881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8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33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106776064"/>
        <c:crosses val="autoZero"/>
        <c:crossBetween val="between"/>
      </c:valAx>
      <c:spPr>
        <a:noFill/>
        <a:ln w="1152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33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528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1181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845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2667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391123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83460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885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3287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37808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888105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97916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.png"/><Relationship Id="rId18" Type="http://schemas.openxmlformats.org/officeDocument/2006/relationships/hyperlink" Target="http://www.ecdl.com./country/index.html" TargetMode="External"/><Relationship Id="rId26" Type="http://schemas.openxmlformats.org/officeDocument/2006/relationships/hyperlink" Target="http://www.ecdl.com./forums.html" TargetMode="Externa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5" Type="http://schemas.openxmlformats.org/officeDocument/2006/relationships/image" Target="../media/image8.png"/><Relationship Id="rId3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ecdl.com./index.html" TargetMode="External"/><Relationship Id="rId20" Type="http://schemas.openxmlformats.org/officeDocument/2006/relationships/hyperlink" Target="http://www.ecdl.com./syllabus/index.html" TargetMode="External"/><Relationship Id="rId29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hyperlink" Target="http://www.ecdl.com./news/index.html" TargetMode="External"/><Relationship Id="rId32" Type="http://schemas.openxmlformats.org/officeDocument/2006/relationships/image" Target="../media/image12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23" Type="http://schemas.openxmlformats.org/officeDocument/2006/relationships/image" Target="../media/image7.png"/><Relationship Id="rId28" Type="http://schemas.openxmlformats.org/officeDocument/2006/relationships/hyperlink" Target="http://www.ecdl.com./approval/index.html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31" Type="http://schemas.openxmlformats.org/officeDocument/2006/relationships/image" Target="../media/image1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Relationship Id="rId22" Type="http://schemas.openxmlformats.org/officeDocument/2006/relationships/hyperlink" Target="http://www.ecdl.com./foundation/index.html" TargetMode="External"/><Relationship Id="rId27" Type="http://schemas.openxmlformats.org/officeDocument/2006/relationships/image" Target="../media/image9.png"/><Relationship Id="rId30" Type="http://schemas.openxmlformats.org/officeDocument/2006/relationships/hyperlink" Target="http://www.ecdl.com./contact/index.html" TargetMode="Externa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4895850" y="5011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1032" name="Group 8"/>
          <p:cNvGrpSpPr>
            <a:grpSpLocks/>
          </p:cNvGrpSpPr>
          <p:nvPr userDrawn="1"/>
        </p:nvGrpSpPr>
        <p:grpSpPr bwMode="auto">
          <a:xfrm>
            <a:off x="8440738" y="5011738"/>
            <a:ext cx="2054225" cy="0"/>
            <a:chOff x="0" y="0"/>
            <a:chExt cx="1294" cy="0"/>
          </a:xfrm>
        </p:grpSpPr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1294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1294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036" name="Rectangle 12"/>
          <p:cNvSpPr>
            <a:spLocks noChangeArrowheads="1"/>
          </p:cNvSpPr>
          <p:nvPr userDrawn="1"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042" name="Picture 18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5113338"/>
            <a:ext cx="127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://www.ecdl.com./images/b-index_02_01.g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138" y="5080000"/>
            <a:ext cx="104775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ecdl.com./images/b-index_02_10.g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413" y="5080000"/>
            <a:ext cx="103187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5238750"/>
            <a:ext cx="127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5394325"/>
            <a:ext cx="12700" cy="29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4219575"/>
            <a:ext cx="103188" cy="1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4037013"/>
            <a:ext cx="857250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50" y="4037013"/>
            <a:ext cx="857250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163" y="4037013"/>
            <a:ext cx="844550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4037013"/>
            <a:ext cx="846138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4037013"/>
            <a:ext cx="857250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50" y="4037013"/>
            <a:ext cx="846138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3" y="4037013"/>
            <a:ext cx="844550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700" y="4037013"/>
            <a:ext cx="914400" cy="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0" y="4219575"/>
            <a:ext cx="103188" cy="1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http://www.ecdl.com./images/b-index_01_01.gif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1000"/>
            <a:ext cx="7075488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550" y="4676775"/>
            <a:ext cx="11113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http://www.ecdl.com./images/b-index_02_01.gif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5400675"/>
            <a:ext cx="10318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://www.ecdl.com./images/b-index_02_02.gif">
            <a:hlinkClick r:id="rId16"/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62000"/>
            <a:ext cx="85725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http://www.ecdl.com./images/b-index_02_03.gif">
            <a:hlinkClick r:id="rId18"/>
          </p:cNvPr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762000"/>
            <a:ext cx="85725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://www.ecdl.com./images/b-index_02_04.gif">
            <a:hlinkClick r:id="rId20"/>
          </p:cNvPr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762000"/>
            <a:ext cx="846138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http://www.ecdl.com./images/b-index_02_05.gif">
            <a:hlinkClick r:id="rId22"/>
          </p:cNvPr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762000"/>
            <a:ext cx="846138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://www.ecdl.com./images/b-index_02_06.gif">
            <a:hlinkClick r:id="rId24"/>
          </p:cNvPr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62000"/>
            <a:ext cx="85725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http://www.ecdl.com./images/b-index_02_07.gif">
            <a:hlinkClick r:id="rId26"/>
          </p:cNvPr>
          <p:cNvPicPr>
            <a:picLocks noChangeAspect="1" noChangeArrowheads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762000"/>
            <a:ext cx="846138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http://www.ecdl.com./images/b-index_02_08.gif">
            <a:hlinkClick r:id="rId28"/>
          </p:cNvPr>
          <p:cNvPicPr>
            <a:picLocks noChangeAspect="1" noChangeArrowheads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762000"/>
            <a:ext cx="846138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http://www.ecdl.com./images/b-index_02_09.gif">
            <a:hlinkClick r:id="rId30"/>
          </p:cNvPr>
          <p:cNvPicPr>
            <a:picLocks noChangeAspect="1" noChangeArrowheads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762000"/>
            <a:ext cx="9144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Picture 45" descr="http://www.ecdl.com./images/b-index_00.gi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550" y="5400675"/>
            <a:ext cx="11113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://www.ecdl.com./images/b-index_03_02.gif"/>
          <p:cNvPicPr>
            <a:picLocks noChangeAspect="1" noChangeArrowheads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63246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http://www.ecdl.com/images/footer1.gif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562600"/>
            <a:ext cx="6705600" cy="49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1028"/>
          <p:cNvSpPr>
            <a:spLocks noChangeArrowheads="1"/>
          </p:cNvSpPr>
          <p:nvPr/>
        </p:nvSpPr>
        <p:spPr bwMode="auto">
          <a:xfrm>
            <a:off x="2667000" y="2590800"/>
            <a:ext cx="3200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Better information flow </a:t>
            </a:r>
          </a:p>
          <a:p>
            <a:r>
              <a:rPr lang="en-US" altLang="en-US" sz="20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Resorces</a:t>
            </a:r>
          </a:p>
          <a:p>
            <a:r>
              <a:rPr lang="en-US" altLang="en-US" sz="20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Customer Service</a:t>
            </a:r>
            <a:endParaRPr lang="en-GB" altLang="en-US" sz="1400">
              <a:cs typeface="Times New Roman" pitchFamily="18" charset="0"/>
            </a:endParaRPr>
          </a:p>
        </p:txBody>
      </p:sp>
      <p:graphicFrame>
        <p:nvGraphicFramePr>
          <p:cNvPr id="26629" name="Object 1029"/>
          <p:cNvGraphicFramePr>
            <a:graphicFrameLocks noChangeAspect="1"/>
          </p:cNvGraphicFramePr>
          <p:nvPr/>
        </p:nvGraphicFramePr>
        <p:xfrm>
          <a:off x="6935788" y="4495800"/>
          <a:ext cx="7270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VISIO" r:id="rId3" imgW="1418400" imgH="1632960" progId="Visio.Drawing.6">
                  <p:embed/>
                </p:oleObj>
              </mc:Choice>
              <mc:Fallback>
                <p:oleObj name="VISIO" r:id="rId3" imgW="1418400" imgH="1632960" progId="Visio.Drawing.6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788" y="4495800"/>
                        <a:ext cx="7270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Rectangle 1032"/>
          <p:cNvSpPr>
            <a:spLocks noChangeArrowheads="1"/>
          </p:cNvSpPr>
          <p:nvPr/>
        </p:nvSpPr>
        <p:spPr bwMode="auto">
          <a:xfrm>
            <a:off x="1447800" y="1752600"/>
            <a:ext cx="563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altLang="en-US" sz="2800" b="1"/>
              <a:t>Our Web Site Can Provide:</a:t>
            </a:r>
            <a:endParaRPr lang="en-GB" altLang="en-US" sz="1400"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102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33600"/>
            <a:ext cx="5562600" cy="29337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7" name="Text Box 1029"/>
          <p:cNvSpPr txBox="1">
            <a:spLocks noChangeArrowheads="1"/>
          </p:cNvSpPr>
          <p:nvPr/>
        </p:nvSpPr>
        <p:spPr bwMode="auto">
          <a:xfrm>
            <a:off x="2133600" y="1600200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chemeClr val="tx1"/>
                </a:solidFill>
                <a:cs typeface="Times New Roman" pitchFamily="18" charset="0"/>
              </a:rPr>
              <a:t>Web Site Access Reqests</a:t>
            </a:r>
            <a:r>
              <a:rPr lang="en-GB" altLang="en-US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1295400" y="1905000"/>
          <a:ext cx="38862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VISIO" r:id="rId3" imgW="6087960" imgH="3390120" progId="Visio.Drawing.6">
                  <p:embed/>
                </p:oleObj>
              </mc:Choice>
              <mc:Fallback>
                <p:oleObj name="VISIO" r:id="rId3" imgW="6087960" imgH="3390120" progId="Visio.Drawing.6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905000"/>
                        <a:ext cx="38862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hlink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accent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219200" y="3733800"/>
            <a:ext cx="7086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en-US" sz="3200"/>
              <a:t>“ECDL Foundation Site has 10,000 Hits in February 2000”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181600" y="182880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altLang="en-US"/>
              <a:t>Real users !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4087813" y="1727200"/>
          <a:ext cx="3355975" cy="363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1219200" y="1905000"/>
          <a:ext cx="2595563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Clip" r:id="rId4" imgW="3192120" imgH="3749400" progId="MS_ClipArt_Gallery.2">
                  <p:embed/>
                </p:oleObj>
              </mc:Choice>
              <mc:Fallback>
                <p:oleObj name="Clip" r:id="rId4" imgW="3192120" imgH="3749400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905000"/>
                        <a:ext cx="2595563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24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24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Data\Microsoft\Templates\Blank Presentation.pot</Template>
  <TotalTime>421</TotalTime>
  <Words>30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Times New Roman</vt:lpstr>
      <vt:lpstr>Arial</vt:lpstr>
      <vt:lpstr>Blank Presentation</vt:lpstr>
      <vt:lpstr>Visio 2000 Drawing</vt:lpstr>
      <vt:lpstr>Microsoft Clip Gallery</vt:lpstr>
      <vt:lpstr>PowerPoint Presentation</vt:lpstr>
      <vt:lpstr>PowerPoint Presentation</vt:lpstr>
      <vt:lpstr>PowerPoint Presentation</vt:lpstr>
      <vt:lpstr>PowerPoint Presentation</vt:lpstr>
    </vt:vector>
  </TitlesOfParts>
  <Company>ECDL Foundation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ECDL Foundation</dc:title>
  <dc:creator>Garry Cleere</dc:creator>
  <cp:lastModifiedBy>student</cp:lastModifiedBy>
  <cp:revision>61</cp:revision>
  <dcterms:created xsi:type="dcterms:W3CDTF">2000-03-27T20:29:22Z</dcterms:created>
  <dcterms:modified xsi:type="dcterms:W3CDTF">2015-11-14T09:03:41Z</dcterms:modified>
</cp:coreProperties>
</file>